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8" r:id="rId2"/>
    <p:sldId id="259" r:id="rId3"/>
    <p:sldId id="478" r:id="rId4"/>
    <p:sldId id="272" r:id="rId5"/>
    <p:sldId id="479" r:id="rId6"/>
    <p:sldId id="480" r:id="rId7"/>
    <p:sldId id="484" r:id="rId8"/>
    <p:sldId id="483" r:id="rId9"/>
    <p:sldId id="482" r:id="rId10"/>
    <p:sldId id="338" r:id="rId11"/>
    <p:sldId id="486" r:id="rId12"/>
    <p:sldId id="346" r:id="rId13"/>
    <p:sldId id="347" r:id="rId14"/>
    <p:sldId id="348" r:id="rId15"/>
    <p:sldId id="349" r:id="rId16"/>
    <p:sldId id="350" r:id="rId17"/>
    <p:sldId id="488" r:id="rId18"/>
    <p:sldId id="489" r:id="rId19"/>
    <p:sldId id="333" r:id="rId20"/>
    <p:sldId id="490" r:id="rId21"/>
    <p:sldId id="491" r:id="rId22"/>
    <p:sldId id="355" r:id="rId23"/>
    <p:sldId id="492" r:id="rId24"/>
    <p:sldId id="493" r:id="rId25"/>
    <p:sldId id="345" r:id="rId26"/>
    <p:sldId id="273" r:id="rId27"/>
    <p:sldId id="497" r:id="rId28"/>
    <p:sldId id="498" r:id="rId29"/>
    <p:sldId id="276" r:id="rId30"/>
    <p:sldId id="495" r:id="rId31"/>
    <p:sldId id="496" r:id="rId32"/>
    <p:sldId id="499" r:id="rId33"/>
    <p:sldId id="277" r:id="rId34"/>
    <p:sldId id="500" r:id="rId35"/>
    <p:sldId id="457" r:id="rId36"/>
    <p:sldId id="465" r:id="rId37"/>
    <p:sldId id="466" r:id="rId38"/>
    <p:sldId id="458" r:id="rId39"/>
    <p:sldId id="267" r:id="rId40"/>
    <p:sldId id="467" r:id="rId41"/>
    <p:sldId id="501" r:id="rId42"/>
    <p:sldId id="502" r:id="rId43"/>
    <p:sldId id="504" r:id="rId44"/>
    <p:sldId id="262" r:id="rId45"/>
    <p:sldId id="503" r:id="rId46"/>
    <p:sldId id="505" r:id="rId47"/>
    <p:sldId id="506" r:id="rId48"/>
    <p:sldId id="507" r:id="rId49"/>
    <p:sldId id="509" r:id="rId50"/>
    <p:sldId id="511" r:id="rId51"/>
    <p:sldId id="512" r:id="rId52"/>
    <p:sldId id="280" r:id="rId53"/>
    <p:sldId id="469" r:id="rId54"/>
    <p:sldId id="470" r:id="rId55"/>
    <p:sldId id="265" r:id="rId56"/>
    <p:sldId id="281" r:id="rId57"/>
    <p:sldId id="471" r:id="rId58"/>
    <p:sldId id="256" r:id="rId59"/>
    <p:sldId id="476" r:id="rId60"/>
    <p:sldId id="283" r:id="rId61"/>
    <p:sldId id="284" r:id="rId62"/>
    <p:sldId id="477" r:id="rId63"/>
    <p:sldId id="289" r:id="rId64"/>
    <p:sldId id="513" r:id="rId65"/>
    <p:sldId id="288" r:id="rId66"/>
    <p:sldId id="291" r:id="rId67"/>
    <p:sldId id="290" r:id="rId68"/>
    <p:sldId id="514" r:id="rId69"/>
    <p:sldId id="515" r:id="rId70"/>
    <p:sldId id="516" r:id="rId71"/>
    <p:sldId id="517" r:id="rId72"/>
    <p:sldId id="518" r:id="rId73"/>
    <p:sldId id="519" r:id="rId74"/>
    <p:sldId id="520" r:id="rId75"/>
    <p:sldId id="294" r:id="rId76"/>
    <p:sldId id="523" r:id="rId77"/>
    <p:sldId id="521" r:id="rId78"/>
    <p:sldId id="292" r:id="rId79"/>
    <p:sldId id="522" r:id="rId80"/>
    <p:sldId id="526" r:id="rId81"/>
    <p:sldId id="525" r:id="rId82"/>
    <p:sldId id="528" r:id="rId83"/>
    <p:sldId id="535" r:id="rId84"/>
    <p:sldId id="534" r:id="rId85"/>
    <p:sldId id="536" r:id="rId86"/>
    <p:sldId id="537" r:id="rId87"/>
    <p:sldId id="529" r:id="rId88"/>
    <p:sldId id="540" r:id="rId89"/>
    <p:sldId id="539" r:id="rId90"/>
    <p:sldId id="541" r:id="rId91"/>
    <p:sldId id="542" r:id="rId92"/>
    <p:sldId id="538" r:id="rId93"/>
    <p:sldId id="543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B006F-7DF7-45BF-A561-447E5B4094F5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44072-F5F6-48E1-A2BC-B9ABC71E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7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44072-F5F6-48E1-A2BC-B9ABC71E014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1A22-C498-43B6-BF45-19E2057DF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BFB61-45F4-4EF7-9DC0-2ED2DE912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56C90-7639-4287-A5A6-E10AA68B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2F8D-3932-4B49-A3FA-8B831B7A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A4A07-6EEF-4A6D-84A3-5F8940163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03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03D4-F2BA-4959-A949-75EA3E7F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483BA-23BC-4B18-8B5B-A5060761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40AAA-1F5E-4EF1-B4B6-45942721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D4636-2E5C-40FF-8BD7-6339C110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DB76-CD22-4757-B11B-2C01131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1BF79A-6755-403D-A50F-2F4A63D71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E23CF-895C-452D-8ADC-EC800CD0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4FEB-62B8-45AE-B1A3-0C3D37D0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81A0-5C3F-4F28-B125-5F2B55C9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3D248-F00B-409B-BCDE-AC379942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3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3D94-7357-478E-BF92-104C7AFA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01FB9-9619-4ECE-B6BA-2C7FDF79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7B020-3D17-4EFD-93CB-B7D7065D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4C89-9A12-4E24-B63C-129DF948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1F6E-6479-4C38-86B9-3315AA6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EC618-F318-46D2-8FC0-36E81A0B4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3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655B-E398-4F93-A29D-1FBF599F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BE6D3-0CF4-4A80-BA38-16D8E77AD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4B2D-BB6D-4122-BC2F-F11A5B32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47058-0A74-4C23-AA74-08E64680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D93D1-2E65-4347-8518-8B6DD86A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F39C3-4AB1-4F0F-AA89-C53DCCF008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9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AC71-B6E2-4358-AF77-C31C831A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3890-C937-4D50-8C65-04A2F2F7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DA16B-0B5E-472A-98D5-A6909B25D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84075-F03D-43CC-9073-84B17FEF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8BB31-A2F7-45BE-B5C0-A2D6BC17B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77494-6ED7-4451-96F2-E1AAB382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10C34-735B-48B6-8170-A0A1499494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1328-AC6A-46AC-B378-9C93F9BF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BC575-47B3-407F-9C64-A8161FF9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57A88-6AE7-441B-B9E0-D3CCFF5C2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EACE3-D7F5-4B1C-82EB-7C2D5A49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B23F5-8232-4560-B511-4214BB90C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A65F6-E3B8-4364-A321-54EEEA671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D95495-A854-4BF2-89DC-5AE57EF7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2C3FA-553A-4B79-A1E9-243740DE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B63FE-E259-4519-926E-6FE1C4922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3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C4B5-A171-41BE-85DF-C79E95AE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9AAA9-20DC-4E00-B2E1-3C4C99A5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5CBA0-6E90-4533-8FA8-61AE8ACE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CB744-D037-4715-AFBD-7E45F3E7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8E7E8-CAF3-4B90-8DA6-6227B0C80F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8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21D8D-DD41-4DE1-B2A0-E2B83451C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576FB-1EB0-4AE4-8676-A5E07818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66DCE-E96F-4D2E-BAD8-9BBF82FC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F47F6-9272-4FC1-BDFC-0E7B7C7E2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2206-1AA3-491A-94EF-F9E7822C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7D09-717B-484C-8CD4-52EBD347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1E043-7D1E-42B6-A0B6-D549E1A54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680EE-E7B8-471C-987A-1A03BAC1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7017F-3640-41B2-92F1-DFEC4123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51098-4AD1-44F1-8C2E-D7635B46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8AC5E-44C1-4F0F-A905-F3383E8C6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0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2108-5169-4A76-8A3A-477898D8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84753-3B40-4EB5-93E3-051F75AF1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E8FFC-C0A3-4937-85B8-7D73490FE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7E859-49BC-437F-A2EF-A9A365BD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73EE5-550E-4C33-95D1-021D9108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31316-F0F7-48DA-866C-22BC320A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19934-A173-4157-B312-EB8876CE51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0608"/>
          <a:stretch/>
        </p:blipFill>
        <p:spPr>
          <a:xfrm>
            <a:off x="10786364" y="6193240"/>
            <a:ext cx="1405636" cy="65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F70F6-49AD-4522-95BC-1D203B4B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86E7E-A7B8-4CAC-AA00-CC22342B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B9EAA-F6B2-490E-86B2-AA6D08E58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4E82D-42D9-40D2-AD8D-DAD6FB327F1C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EFC9B-AC5F-4A23-9A45-0A6BCE2AE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F60ED-0E32-4937-8515-68749AB1E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4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uthscsa.box.com/s/bq936da9strq5u8g42y8sc9ppj3mq1j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uthscsa.box.com/s/bq936da9strq5u8g42y8sc9ppj3mq1j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uthscsa.box.com/s/bq936da9strq5u8g42y8sc9ppj3mq1j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3991-1E2B-475A-B4C4-BCF0D3DFC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3149"/>
            <a:ext cx="9144000" cy="2387600"/>
          </a:xfrm>
        </p:spPr>
        <p:txBody>
          <a:bodyPr/>
          <a:lstStyle/>
          <a:p>
            <a:r>
              <a:rPr lang="en-US" dirty="0"/>
              <a:t>Bioinformatics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ADC7-8173-4145-86A4-B323069B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2823"/>
            <a:ext cx="9144000" cy="2278645"/>
          </a:xfrm>
        </p:spPr>
        <p:txBody>
          <a:bodyPr>
            <a:normAutofit/>
          </a:bodyPr>
          <a:lstStyle/>
          <a:p>
            <a:r>
              <a:rPr lang="en-US" b="1" dirty="0"/>
              <a:t>Special Topic Workshop: “Single Cell RNA-Seq Analysis”</a:t>
            </a:r>
          </a:p>
          <a:p>
            <a:endParaRPr lang="en-US" dirty="0"/>
          </a:p>
          <a:p>
            <a:r>
              <a:rPr lang="en-US" dirty="0"/>
              <a:t>Module 1: Orientation, Intro to </a:t>
            </a:r>
            <a:r>
              <a:rPr lang="en-US" dirty="0" err="1"/>
              <a:t>scRNA</a:t>
            </a:r>
            <a:r>
              <a:rPr lang="en-US" dirty="0"/>
              <a:t>-Seq, and Loading </a:t>
            </a:r>
            <a:r>
              <a:rPr lang="en-US" dirty="0" err="1"/>
              <a:t>scRNA</a:t>
            </a:r>
            <a:r>
              <a:rPr lang="en-US" dirty="0"/>
              <a:t>-Seq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D4CF1-4569-4335-95C9-EAFECBAFD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08"/>
          <a:stretch/>
        </p:blipFill>
        <p:spPr>
          <a:xfrm>
            <a:off x="3547363" y="503312"/>
            <a:ext cx="5097273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</p:txBody>
      </p:sp>
    </p:spTree>
    <p:extLst>
      <p:ext uri="{BB962C8B-B14F-4D97-AF65-F5344CB8AC3E}">
        <p14:creationId xmlns:p14="http://schemas.microsoft.com/office/powerpoint/2010/main" val="30904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</p:txBody>
      </p:sp>
    </p:spTree>
    <p:extLst>
      <p:ext uri="{BB962C8B-B14F-4D97-AF65-F5344CB8AC3E}">
        <p14:creationId xmlns:p14="http://schemas.microsoft.com/office/powerpoint/2010/main" val="72225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</p:txBody>
      </p:sp>
    </p:spTree>
    <p:extLst>
      <p:ext uri="{BB962C8B-B14F-4D97-AF65-F5344CB8AC3E}">
        <p14:creationId xmlns:p14="http://schemas.microsoft.com/office/powerpoint/2010/main" val="425575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</p:txBody>
      </p:sp>
    </p:spTree>
    <p:extLst>
      <p:ext uri="{BB962C8B-B14F-4D97-AF65-F5344CB8AC3E}">
        <p14:creationId xmlns:p14="http://schemas.microsoft.com/office/powerpoint/2010/main" val="260961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Integrate single cell data from multiple batches, studies, or modalities.</a:t>
            </a:r>
          </a:p>
        </p:txBody>
      </p:sp>
    </p:spTree>
    <p:extLst>
      <p:ext uri="{BB962C8B-B14F-4D97-AF65-F5344CB8AC3E}">
        <p14:creationId xmlns:p14="http://schemas.microsoft.com/office/powerpoint/2010/main" val="423503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Integrate single cell data from multiple batches, studies, or modalities.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Present the results of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analyses with publication-quality figures.</a:t>
            </a:r>
          </a:p>
        </p:txBody>
      </p:sp>
    </p:spTree>
    <p:extLst>
      <p:ext uri="{BB962C8B-B14F-4D97-AF65-F5344CB8AC3E}">
        <p14:creationId xmlns:p14="http://schemas.microsoft.com/office/powerpoint/2010/main" val="352329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Integrate single cell data from multiple batches, studies, or modalities.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Present the results of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analyses with publication-quality figures.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By the end, you will gain the skills and confidence to use </a:t>
            </a:r>
            <a:r>
              <a:rPr lang="en-US" b="1" dirty="0" err="1"/>
              <a:t>scRNA</a:t>
            </a:r>
            <a:r>
              <a:rPr lang="en-US" b="1" dirty="0"/>
              <a:t>-Seq analysis in your research.</a:t>
            </a:r>
          </a:p>
        </p:txBody>
      </p:sp>
    </p:spTree>
    <p:extLst>
      <p:ext uri="{BB962C8B-B14F-4D97-AF65-F5344CB8AC3E}">
        <p14:creationId xmlns:p14="http://schemas.microsoft.com/office/powerpoint/2010/main" val="18855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. 5">
            <a:extLst>
              <a:ext uri="{FF2B5EF4-FFF2-40B4-BE49-F238E27FC236}">
                <a16:creationId xmlns:a16="http://schemas.microsoft.com/office/drawing/2014/main" id="{DB576FF0-A090-45C1-BD06-5E349A84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" y="93215"/>
            <a:ext cx="4314899" cy="66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B0DD3EDB-7395-46FC-BB72-A08AC8999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1"/>
          <a:stretch/>
        </p:blipFill>
        <p:spPr bwMode="auto">
          <a:xfrm>
            <a:off x="5312426" y="1039367"/>
            <a:ext cx="5893106" cy="525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B06CE-0887-4712-A13A-80511B86B999}"/>
              </a:ext>
            </a:extLst>
          </p:cNvPr>
          <p:cNvSpPr txBox="1"/>
          <p:nvPr/>
        </p:nvSpPr>
        <p:spPr>
          <a:xfrm>
            <a:off x="5180444" y="264478"/>
            <a:ext cx="6157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roadway" panose="04040905080B02020502" pitchFamily="82" charset="0"/>
              </a:rPr>
              <a:t>Single cell RNA-Sequencing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342D2-DD5E-4877-8AD7-27C06AD34173}"/>
              </a:ext>
            </a:extLst>
          </p:cNvPr>
          <p:cNvSpPr txBox="1"/>
          <p:nvPr/>
        </p:nvSpPr>
        <p:spPr>
          <a:xfrm>
            <a:off x="5457824" y="6488668"/>
            <a:ext cx="5336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The Tabula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-apple-system"/>
              </a:rPr>
              <a:t>Muris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 Consortium., Overall coordination.,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-apple-system"/>
              </a:rPr>
              <a:t>Schaum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, N.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 Single-cell transcriptomics of 20 mouse organs creates a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Tabula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-apple-system"/>
              </a:rPr>
              <a:t>Muris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-apple-system"/>
              </a:rPr>
              <a:t>562, 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367–372 (2018). https://doi.org/10.1038/s41586-018-0590-4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34122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1D314E-5647-41D7-B7D8-C31119029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5" y="230820"/>
            <a:ext cx="3868264" cy="208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43DFB6-D4F8-49B4-8CBB-09F7FED4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9" y="373892"/>
            <a:ext cx="4359676" cy="31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D47C2D-1AC2-431B-A0F0-A89BE9641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99"/>
          <a:stretch/>
        </p:blipFill>
        <p:spPr bwMode="auto">
          <a:xfrm>
            <a:off x="142310" y="2700784"/>
            <a:ext cx="3319981" cy="331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1B1F7E1-95E4-40C1-83CE-B2E9E276C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86" b="67516"/>
          <a:stretch/>
        </p:blipFill>
        <p:spPr bwMode="auto">
          <a:xfrm>
            <a:off x="4299934" y="2420032"/>
            <a:ext cx="2347069" cy="18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3E916-EA32-46A5-9D7C-73B85CDBC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127" y="4341419"/>
            <a:ext cx="4973559" cy="2082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04C21-8748-43E6-B51E-DB090D917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5281" y="3984201"/>
            <a:ext cx="2924409" cy="1944421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74120FB-C467-4F2A-B977-EABCD949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29" y="299968"/>
            <a:ext cx="3452697" cy="194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FD69A6-B033-4333-843C-997154ED9FAC}"/>
              </a:ext>
            </a:extLst>
          </p:cNvPr>
          <p:cNvSpPr txBox="1"/>
          <p:nvPr/>
        </p:nvSpPr>
        <p:spPr>
          <a:xfrm>
            <a:off x="32698" y="6482580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https://satijalab.org/seurat/articles/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202243-8CF3-4AB7-BF36-FB0AF24A3395}"/>
              </a:ext>
            </a:extLst>
          </p:cNvPr>
          <p:cNvSpPr txBox="1"/>
          <p:nvPr/>
        </p:nvSpPr>
        <p:spPr>
          <a:xfrm>
            <a:off x="3176031" y="654627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Miller, H.E.; Gorthi, A.; Bassani, N.; Lawrence, L.A.; Iskra, B.S.; Bishop, A.J.R. Reconstruction of Ewing Sarcoma Developmental Context from Mass-Scale Transcriptomics Reveals Characteristics of EWSR1-FLI1 Permissibility.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Cancers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7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948. https://doi.org/10.3390/cancers12040948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2036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one hour of lecture and 30 minutes of hands-on activities.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7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6CE5-70CD-45F3-9434-D17634CA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Orientation</a:t>
            </a:r>
          </a:p>
        </p:txBody>
      </p:sp>
    </p:spTree>
    <p:extLst>
      <p:ext uri="{BB962C8B-B14F-4D97-AF65-F5344CB8AC3E}">
        <p14:creationId xmlns:p14="http://schemas.microsoft.com/office/powerpoint/2010/main" val="86603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one hour of lecture and 30 minutes of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27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Most sessions will be one hour of lecture and 30 minutes of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Outline</a:t>
            </a:r>
          </a:p>
          <a:p>
            <a:r>
              <a:rPr lang="en-US" dirty="0"/>
              <a:t>Module 1: Orientation and Review of R/RNA-Seq analysis</a:t>
            </a:r>
          </a:p>
          <a:p>
            <a:r>
              <a:rPr lang="en-US" dirty="0"/>
              <a:t>Module 2: Prepping </a:t>
            </a:r>
            <a:r>
              <a:rPr lang="en-US" dirty="0" err="1"/>
              <a:t>scRNA</a:t>
            </a:r>
            <a:r>
              <a:rPr lang="en-US" dirty="0"/>
              <a:t>-Seq data for analysis</a:t>
            </a:r>
          </a:p>
          <a:p>
            <a:r>
              <a:rPr lang="en-US" dirty="0"/>
              <a:t>Module 3: Uncovering dataset structure with manifold learning</a:t>
            </a:r>
          </a:p>
          <a:p>
            <a:r>
              <a:rPr lang="en-US" dirty="0"/>
              <a:t>Module 4: </a:t>
            </a:r>
            <a:r>
              <a:rPr lang="en-US" dirty="0" err="1"/>
              <a:t>scRNA</a:t>
            </a:r>
            <a:r>
              <a:rPr lang="en-US" dirty="0"/>
              <a:t>-Seq biological interpretation</a:t>
            </a:r>
          </a:p>
          <a:p>
            <a:r>
              <a:rPr lang="en-US" dirty="0"/>
              <a:t>Module 5: Advanced topics in single cell analysis</a:t>
            </a:r>
          </a:p>
          <a:p>
            <a:r>
              <a:rPr lang="en-US" dirty="0"/>
              <a:t>Module 6: Final Project (finding tumor metastatic subpopulations)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42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Respect the prerequisites.</a:t>
            </a:r>
          </a:p>
          <a:p>
            <a:pPr lvl="1"/>
            <a:r>
              <a:rPr lang="en-US" dirty="0"/>
              <a:t>Basic familiarity with R programming and RNA-Seq analysis</a:t>
            </a:r>
          </a:p>
          <a:p>
            <a:pPr lvl="1"/>
            <a:r>
              <a:rPr lang="en-US" dirty="0"/>
              <a:t>You can catch up on these concepts by reviewing Fall 2020 R Programming and RNA-Seq analysis BIG club workshop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73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Respect the prerequisites.</a:t>
            </a:r>
          </a:p>
          <a:p>
            <a:pPr lvl="1"/>
            <a:r>
              <a:rPr lang="en-US" dirty="0"/>
              <a:t>Basic familiarity with R programming and RNA-Seq analysis</a:t>
            </a:r>
          </a:p>
          <a:p>
            <a:pPr lvl="1"/>
            <a:r>
              <a:rPr lang="en-US" dirty="0"/>
              <a:t>You can catch up on these concepts by reviewing Fall 2020 R Programming and RNA-Seq analysis BIG club workshop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Use DataCamp Classroom and pursue outside learning (e.g., </a:t>
            </a:r>
            <a:r>
              <a:rPr lang="en-US" dirty="0" err="1"/>
              <a:t>codecademy</a:t>
            </a:r>
            <a:r>
              <a:rPr lang="en-US" dirty="0"/>
              <a:t>, RStudio books, etc)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4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Respect the prerequisites.</a:t>
            </a:r>
          </a:p>
          <a:p>
            <a:pPr lvl="1"/>
            <a:r>
              <a:rPr lang="en-US" dirty="0"/>
              <a:t>Basic familiarity with R programming and RNA-Seq analysis</a:t>
            </a:r>
          </a:p>
          <a:p>
            <a:pPr lvl="1"/>
            <a:r>
              <a:rPr lang="en-US" dirty="0"/>
              <a:t>You can catch up on these concepts by reviewing Fall 2020 R Programming and RNA-Seq analysis BIG club workshop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Use DataCamp Classroom and pursue outside learning (e.g., </a:t>
            </a:r>
            <a:r>
              <a:rPr lang="en-US" dirty="0" err="1"/>
              <a:t>codecademy</a:t>
            </a:r>
            <a:r>
              <a:rPr lang="en-US" dirty="0"/>
              <a:t>, RStudio books, etc)</a:t>
            </a:r>
          </a:p>
          <a:p>
            <a:r>
              <a:rPr lang="en-US" b="1" dirty="0"/>
              <a:t>Communicate with your instructors</a:t>
            </a:r>
          </a:p>
          <a:p>
            <a:pPr lvl="1"/>
            <a:r>
              <a:rPr lang="en-US" dirty="0"/>
              <a:t>Email any time and attend Zoom office hours (listed in the syllabus)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97CA72-866B-4B7E-B9EB-7E23FC35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88" y="192087"/>
            <a:ext cx="3932237" cy="1600200"/>
          </a:xfrm>
        </p:spPr>
        <p:txBody>
          <a:bodyPr/>
          <a:lstStyle/>
          <a:p>
            <a:r>
              <a:rPr lang="en-US" dirty="0"/>
              <a:t>About BIG club</a:t>
            </a:r>
          </a:p>
        </p:txBody>
      </p:sp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5467350" y="1135062"/>
            <a:ext cx="6172200" cy="48736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84AEE-6FBD-405D-91F1-ABC63F69B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688" y="1792287"/>
            <a:ext cx="4665662" cy="4600575"/>
          </a:xfrm>
        </p:spPr>
        <p:txBody>
          <a:bodyPr>
            <a:normAutofit/>
          </a:bodyPr>
          <a:lstStyle/>
          <a:p>
            <a:r>
              <a:rPr lang="en-US" dirty="0"/>
              <a:t>Bioinformatics Interest Group (BIG) is a UT Health SA club promoting student engagement with bioinformatics.</a:t>
            </a:r>
          </a:p>
          <a:p>
            <a:endParaRPr lang="en-US" dirty="0"/>
          </a:p>
          <a:p>
            <a:r>
              <a:rPr lang="en-US" u="sng" dirty="0"/>
              <a:t>Leadership</a:t>
            </a:r>
          </a:p>
          <a:p>
            <a:r>
              <a:rPr lang="en-US" b="1" dirty="0"/>
              <a:t>President</a:t>
            </a:r>
            <a:r>
              <a:rPr lang="en-US" dirty="0"/>
              <a:t>: Muku Bhandari</a:t>
            </a:r>
          </a:p>
          <a:p>
            <a:r>
              <a:rPr lang="en-US" b="1" dirty="0"/>
              <a:t>Vice President</a:t>
            </a:r>
            <a:r>
              <a:rPr lang="en-US" dirty="0"/>
              <a:t>: Victoria Alers</a:t>
            </a:r>
          </a:p>
          <a:p>
            <a:r>
              <a:rPr lang="en-US" b="1" dirty="0"/>
              <a:t>Secretary</a:t>
            </a:r>
            <a:r>
              <a:rPr lang="en-US" dirty="0"/>
              <a:t>: Paul Ramirez</a:t>
            </a:r>
          </a:p>
          <a:p>
            <a:r>
              <a:rPr lang="en-US" b="1" dirty="0"/>
              <a:t>Training committee chair</a:t>
            </a:r>
            <a:r>
              <a:rPr lang="en-US" dirty="0"/>
              <a:t>: Henry Miller</a:t>
            </a:r>
          </a:p>
          <a:p>
            <a:r>
              <a:rPr lang="en-US" b="1" dirty="0"/>
              <a:t>Historian</a:t>
            </a:r>
            <a:r>
              <a:rPr lang="en-US" dirty="0"/>
              <a:t>: Aiola Stoja</a:t>
            </a:r>
          </a:p>
          <a:p>
            <a:r>
              <a:rPr lang="en-US" b="1" dirty="0"/>
              <a:t>Treasurer</a:t>
            </a:r>
            <a:r>
              <a:rPr lang="en-US" dirty="0"/>
              <a:t>: Meilinn Tram</a:t>
            </a:r>
          </a:p>
          <a:p>
            <a:endParaRPr lang="en-US" dirty="0"/>
          </a:p>
          <a:p>
            <a:r>
              <a:rPr lang="en-US" dirty="0"/>
              <a:t>All UT Health SA students are welcome to join our first meeting</a:t>
            </a:r>
            <a:r>
              <a:rPr lang="en-US" b="1" dirty="0"/>
              <a:t> Feb 23</a:t>
            </a:r>
            <a:r>
              <a:rPr lang="en-US" b="1" baseline="30000" dirty="0"/>
              <a:t>rd</a:t>
            </a:r>
            <a:r>
              <a:rPr lang="en-US" b="1" dirty="0"/>
              <a:t> from 6:30-7:30pm.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94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297587-D038-4362-A99D-E5CD7A94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C3986-EF36-40E2-9024-1716C2783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Bulk and Single Cell RNA-Seq</a:t>
            </a:r>
          </a:p>
        </p:txBody>
      </p:sp>
    </p:spTree>
    <p:extLst>
      <p:ext uri="{BB962C8B-B14F-4D97-AF65-F5344CB8AC3E}">
        <p14:creationId xmlns:p14="http://schemas.microsoft.com/office/powerpoint/2010/main" val="3175627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</p:spTree>
    <p:extLst>
      <p:ext uri="{BB962C8B-B14F-4D97-AF65-F5344CB8AC3E}">
        <p14:creationId xmlns:p14="http://schemas.microsoft.com/office/powerpoint/2010/main" val="2709509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E4948-B9E7-4BE0-AEC5-52C15A2C7356}"/>
              </a:ext>
            </a:extLst>
          </p:cNvPr>
          <p:cNvSpPr txBox="1"/>
          <p:nvPr/>
        </p:nvSpPr>
        <p:spPr>
          <a:xfrm>
            <a:off x="1352081" y="1908699"/>
            <a:ext cx="16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states</a:t>
            </a:r>
          </a:p>
        </p:txBody>
      </p:sp>
    </p:spTree>
    <p:extLst>
      <p:ext uri="{BB962C8B-B14F-4D97-AF65-F5344CB8AC3E}">
        <p14:creationId xmlns:p14="http://schemas.microsoft.com/office/powerpoint/2010/main" val="106338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97A7C-E4B5-41FB-B767-66987B70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81" y="2364748"/>
            <a:ext cx="3059837" cy="3542191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Tissue type</a:t>
            </a:r>
          </a:p>
          <a:p>
            <a:r>
              <a:rPr lang="en-US" sz="2400" dirty="0"/>
              <a:t>Cell type</a:t>
            </a:r>
          </a:p>
          <a:p>
            <a:r>
              <a:rPr lang="en-US" sz="2400" dirty="0"/>
              <a:t>Drug treatment</a:t>
            </a:r>
          </a:p>
          <a:p>
            <a:r>
              <a:rPr lang="en-US" sz="2400" dirty="0"/>
              <a:t>Disease</a:t>
            </a:r>
          </a:p>
          <a:p>
            <a:r>
              <a:rPr lang="en-US" sz="2400" dirty="0"/>
              <a:t>Survival</a:t>
            </a:r>
          </a:p>
          <a:p>
            <a:r>
              <a:rPr lang="en-US" sz="2400" dirty="0"/>
              <a:t>Genotype</a:t>
            </a:r>
          </a:p>
          <a:p>
            <a:r>
              <a:rPr lang="en-US" sz="2400" dirty="0"/>
              <a:t>Age</a:t>
            </a:r>
          </a:p>
          <a:p>
            <a:r>
              <a:rPr lang="en-US" sz="2400" dirty="0"/>
              <a:t>Development stage</a:t>
            </a:r>
          </a:p>
          <a:p>
            <a:r>
              <a:rPr lang="en-US" sz="2400" dirty="0"/>
              <a:t>Etc…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E4948-B9E7-4BE0-AEC5-52C15A2C7356}"/>
              </a:ext>
            </a:extLst>
          </p:cNvPr>
          <p:cNvSpPr txBox="1"/>
          <p:nvPr/>
        </p:nvSpPr>
        <p:spPr>
          <a:xfrm>
            <a:off x="1352081" y="1908699"/>
            <a:ext cx="16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states</a:t>
            </a:r>
          </a:p>
        </p:txBody>
      </p:sp>
    </p:spTree>
    <p:extLst>
      <p:ext uri="{BB962C8B-B14F-4D97-AF65-F5344CB8AC3E}">
        <p14:creationId xmlns:p14="http://schemas.microsoft.com/office/powerpoint/2010/main" val="354800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44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97A7C-E4B5-41FB-B767-66987B70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81" y="2364748"/>
            <a:ext cx="3059837" cy="3542191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Tissue type</a:t>
            </a:r>
          </a:p>
          <a:p>
            <a:r>
              <a:rPr lang="en-US" sz="2400" dirty="0"/>
              <a:t>Cell type</a:t>
            </a:r>
          </a:p>
          <a:p>
            <a:r>
              <a:rPr lang="en-US" sz="2400" dirty="0"/>
              <a:t>Drug treatment</a:t>
            </a:r>
          </a:p>
          <a:p>
            <a:r>
              <a:rPr lang="en-US" sz="2400" dirty="0"/>
              <a:t>Disease</a:t>
            </a:r>
          </a:p>
          <a:p>
            <a:r>
              <a:rPr lang="en-US" sz="2400" dirty="0"/>
              <a:t>Survival</a:t>
            </a:r>
          </a:p>
          <a:p>
            <a:r>
              <a:rPr lang="en-US" sz="2400" dirty="0"/>
              <a:t>Genotype</a:t>
            </a:r>
          </a:p>
          <a:p>
            <a:r>
              <a:rPr lang="en-US" sz="2400" dirty="0"/>
              <a:t>Age</a:t>
            </a:r>
          </a:p>
          <a:p>
            <a:r>
              <a:rPr lang="en-US" sz="2400" dirty="0"/>
              <a:t>Development stage</a:t>
            </a:r>
          </a:p>
          <a:p>
            <a:r>
              <a:rPr lang="en-US" sz="2400" dirty="0"/>
              <a:t>Etc…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E24B66-7DF4-4F93-8295-C78848BA4F63}"/>
              </a:ext>
            </a:extLst>
          </p:cNvPr>
          <p:cNvSpPr/>
          <p:nvPr/>
        </p:nvSpPr>
        <p:spPr>
          <a:xfrm>
            <a:off x="5274674" y="3698308"/>
            <a:ext cx="1766657" cy="8750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BD061-60FA-4B90-B046-4B739E1A294B}"/>
              </a:ext>
            </a:extLst>
          </p:cNvPr>
          <p:cNvSpPr txBox="1"/>
          <p:nvPr/>
        </p:nvSpPr>
        <p:spPr>
          <a:xfrm>
            <a:off x="1352081" y="1908699"/>
            <a:ext cx="16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states</a:t>
            </a:r>
          </a:p>
        </p:txBody>
      </p:sp>
    </p:spTree>
    <p:extLst>
      <p:ext uri="{BB962C8B-B14F-4D97-AF65-F5344CB8AC3E}">
        <p14:creationId xmlns:p14="http://schemas.microsoft.com/office/powerpoint/2010/main" val="521844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97A7C-E4B5-41FB-B767-66987B70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81" y="2364748"/>
            <a:ext cx="3059837" cy="3542191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Tissue type</a:t>
            </a:r>
          </a:p>
          <a:p>
            <a:r>
              <a:rPr lang="en-US" sz="2400" dirty="0"/>
              <a:t>Cell type</a:t>
            </a:r>
          </a:p>
          <a:p>
            <a:r>
              <a:rPr lang="en-US" sz="2400" dirty="0"/>
              <a:t>Drug treatment</a:t>
            </a:r>
          </a:p>
          <a:p>
            <a:r>
              <a:rPr lang="en-US" sz="2400" dirty="0"/>
              <a:t>Disease</a:t>
            </a:r>
          </a:p>
          <a:p>
            <a:r>
              <a:rPr lang="en-US" sz="2400" dirty="0"/>
              <a:t>Survival</a:t>
            </a:r>
          </a:p>
          <a:p>
            <a:r>
              <a:rPr lang="en-US" sz="2400" dirty="0"/>
              <a:t>Genotype</a:t>
            </a:r>
          </a:p>
          <a:p>
            <a:r>
              <a:rPr lang="en-US" sz="2400" dirty="0"/>
              <a:t>Age</a:t>
            </a:r>
          </a:p>
          <a:p>
            <a:r>
              <a:rPr lang="en-US" sz="2400" dirty="0"/>
              <a:t>Development stage</a:t>
            </a:r>
          </a:p>
          <a:p>
            <a:r>
              <a:rPr lang="en-US" sz="2400" dirty="0"/>
              <a:t>Etc…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E24B66-7DF4-4F93-8295-C78848BA4F63}"/>
              </a:ext>
            </a:extLst>
          </p:cNvPr>
          <p:cNvSpPr/>
          <p:nvPr/>
        </p:nvSpPr>
        <p:spPr>
          <a:xfrm>
            <a:off x="5274674" y="3698308"/>
            <a:ext cx="1766657" cy="8750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080DD-9EBA-457F-A264-9FBCE36B9AB9}"/>
              </a:ext>
            </a:extLst>
          </p:cNvPr>
          <p:cNvSpPr txBox="1"/>
          <p:nvPr/>
        </p:nvSpPr>
        <p:spPr>
          <a:xfrm>
            <a:off x="7904087" y="3351014"/>
            <a:ext cx="335279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Gene expression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Splicing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Gene fusions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Transposon expression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F777AC-698D-4EA2-8D09-FA79C76CED0B}"/>
              </a:ext>
            </a:extLst>
          </p:cNvPr>
          <p:cNvGrpSpPr/>
          <p:nvPr/>
        </p:nvGrpSpPr>
        <p:grpSpPr>
          <a:xfrm>
            <a:off x="7400003" y="2294388"/>
            <a:ext cx="4211989" cy="3226371"/>
            <a:chOff x="7400003" y="2294388"/>
            <a:chExt cx="4211989" cy="32263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F763C5-4C37-4F36-A338-D46F96B527F9}"/>
                </a:ext>
              </a:extLst>
            </p:cNvPr>
            <p:cNvSpPr/>
            <p:nvPr/>
          </p:nvSpPr>
          <p:spPr>
            <a:xfrm>
              <a:off x="7421732" y="2750926"/>
              <a:ext cx="4190260" cy="27698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C650C6-A8A4-4767-AAE3-48F9BB6B8615}"/>
                </a:ext>
              </a:extLst>
            </p:cNvPr>
            <p:cNvSpPr txBox="1"/>
            <p:nvPr/>
          </p:nvSpPr>
          <p:spPr>
            <a:xfrm>
              <a:off x="7400003" y="2294388"/>
              <a:ext cx="3439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Elucidated by RNA-Sequencing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6D9397-961F-4F24-9A84-59FFF74619AD}"/>
              </a:ext>
            </a:extLst>
          </p:cNvPr>
          <p:cNvSpPr txBox="1"/>
          <p:nvPr/>
        </p:nvSpPr>
        <p:spPr>
          <a:xfrm>
            <a:off x="1352081" y="1908699"/>
            <a:ext cx="16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C742E-9918-4376-ACC1-BA8CEAF14A18}"/>
              </a:ext>
            </a:extLst>
          </p:cNvPr>
          <p:cNvSpPr txBox="1"/>
          <p:nvPr/>
        </p:nvSpPr>
        <p:spPr>
          <a:xfrm>
            <a:off x="7900731" y="2981682"/>
            <a:ext cx="16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production</a:t>
            </a:r>
          </a:p>
        </p:txBody>
      </p:sp>
    </p:spTree>
    <p:extLst>
      <p:ext uri="{BB962C8B-B14F-4D97-AF65-F5344CB8AC3E}">
        <p14:creationId xmlns:p14="http://schemas.microsoft.com/office/powerpoint/2010/main" val="272421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mRNA holds the answers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97A7C-E4B5-41FB-B767-66987B70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81" y="2364748"/>
            <a:ext cx="3059837" cy="3542191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Tissue type</a:t>
            </a:r>
          </a:p>
          <a:p>
            <a:r>
              <a:rPr lang="en-US" sz="2400" dirty="0"/>
              <a:t>Cell type</a:t>
            </a:r>
          </a:p>
          <a:p>
            <a:r>
              <a:rPr lang="en-US" sz="2400" dirty="0"/>
              <a:t>Drug treatment</a:t>
            </a:r>
          </a:p>
          <a:p>
            <a:r>
              <a:rPr lang="en-US" sz="2400" dirty="0"/>
              <a:t>Disease</a:t>
            </a:r>
          </a:p>
          <a:p>
            <a:r>
              <a:rPr lang="en-US" sz="2400" dirty="0"/>
              <a:t>Survival</a:t>
            </a:r>
          </a:p>
          <a:p>
            <a:r>
              <a:rPr lang="en-US" sz="2400" dirty="0"/>
              <a:t>Genotype</a:t>
            </a:r>
          </a:p>
          <a:p>
            <a:r>
              <a:rPr lang="en-US" sz="2400" dirty="0"/>
              <a:t>Age</a:t>
            </a:r>
          </a:p>
          <a:p>
            <a:r>
              <a:rPr lang="en-US" sz="2400" dirty="0"/>
              <a:t>Development stage</a:t>
            </a:r>
          </a:p>
          <a:p>
            <a:r>
              <a:rPr lang="en-US" sz="2400" dirty="0"/>
              <a:t>Etc…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E24B66-7DF4-4F93-8295-C78848BA4F63}"/>
              </a:ext>
            </a:extLst>
          </p:cNvPr>
          <p:cNvSpPr/>
          <p:nvPr/>
        </p:nvSpPr>
        <p:spPr>
          <a:xfrm>
            <a:off x="5212670" y="2913477"/>
            <a:ext cx="1766657" cy="8750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080DD-9EBA-457F-A264-9FBCE36B9AB9}"/>
              </a:ext>
            </a:extLst>
          </p:cNvPr>
          <p:cNvSpPr txBox="1"/>
          <p:nvPr/>
        </p:nvSpPr>
        <p:spPr>
          <a:xfrm>
            <a:off x="7904087" y="3351014"/>
            <a:ext cx="335279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Gene expression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Splicing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Gene fusions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Transposon expression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F777AC-698D-4EA2-8D09-FA79C76CED0B}"/>
              </a:ext>
            </a:extLst>
          </p:cNvPr>
          <p:cNvGrpSpPr/>
          <p:nvPr/>
        </p:nvGrpSpPr>
        <p:grpSpPr>
          <a:xfrm>
            <a:off x="7400003" y="2294388"/>
            <a:ext cx="4211989" cy="3226371"/>
            <a:chOff x="7400003" y="2294388"/>
            <a:chExt cx="4211989" cy="32263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F763C5-4C37-4F36-A338-D46F96B527F9}"/>
                </a:ext>
              </a:extLst>
            </p:cNvPr>
            <p:cNvSpPr/>
            <p:nvPr/>
          </p:nvSpPr>
          <p:spPr>
            <a:xfrm>
              <a:off x="7421732" y="2750926"/>
              <a:ext cx="4190260" cy="27698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C650C6-A8A4-4767-AAE3-48F9BB6B8615}"/>
                </a:ext>
              </a:extLst>
            </p:cNvPr>
            <p:cNvSpPr txBox="1"/>
            <p:nvPr/>
          </p:nvSpPr>
          <p:spPr>
            <a:xfrm>
              <a:off x="7400003" y="2294388"/>
              <a:ext cx="3439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Elucidated by RNA-Sequencing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6D9397-961F-4F24-9A84-59FFF74619AD}"/>
              </a:ext>
            </a:extLst>
          </p:cNvPr>
          <p:cNvSpPr txBox="1"/>
          <p:nvPr/>
        </p:nvSpPr>
        <p:spPr>
          <a:xfrm>
            <a:off x="1352081" y="1908699"/>
            <a:ext cx="16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C742E-9918-4376-ACC1-BA8CEAF14A18}"/>
              </a:ext>
            </a:extLst>
          </p:cNvPr>
          <p:cNvSpPr txBox="1"/>
          <p:nvPr/>
        </p:nvSpPr>
        <p:spPr>
          <a:xfrm>
            <a:off x="7900731" y="2981682"/>
            <a:ext cx="16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 production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46114A0-A2E6-4447-AFCF-07144FA1FD90}"/>
              </a:ext>
            </a:extLst>
          </p:cNvPr>
          <p:cNvSpPr/>
          <p:nvPr/>
        </p:nvSpPr>
        <p:spPr>
          <a:xfrm rot="10800000">
            <a:off x="5212670" y="4483137"/>
            <a:ext cx="1766657" cy="8750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65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4" y="120234"/>
            <a:ext cx="10515600" cy="1325563"/>
          </a:xfrm>
        </p:spPr>
        <p:txBody>
          <a:bodyPr/>
          <a:lstStyle/>
          <a:p>
            <a:r>
              <a:rPr lang="en-US" dirty="0"/>
              <a:t>RNA-Sequencing steps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FBD4003-A5C8-4CFF-865B-D6D54580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0" y="1376035"/>
            <a:ext cx="6480700" cy="53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84039-7E27-4036-9F43-152700EE5CFB}"/>
              </a:ext>
            </a:extLst>
          </p:cNvPr>
          <p:cNvSpPr/>
          <p:nvPr/>
        </p:nvSpPr>
        <p:spPr>
          <a:xfrm>
            <a:off x="0" y="6091435"/>
            <a:ext cx="2417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</a:t>
            </a:r>
            <a:r>
              <a:rPr lang="en-US" sz="1100" dirty="0"/>
              <a:t>commons</a:t>
            </a:r>
            <a:r>
              <a:rPr lang="en-US" sz="1200" dirty="0"/>
              <a:t>/d/db/RNA_Seq_Experiment.png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2475B-DDEF-4ED2-9BB6-76BC44A9DA04}"/>
              </a:ext>
            </a:extLst>
          </p:cNvPr>
          <p:cNvSpPr/>
          <p:nvPr/>
        </p:nvSpPr>
        <p:spPr>
          <a:xfrm>
            <a:off x="3036165" y="4092412"/>
            <a:ext cx="6054569" cy="2423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DB4CD-4104-4980-B84B-1F8D0C94B3FA}"/>
              </a:ext>
            </a:extLst>
          </p:cNvPr>
          <p:cNvSpPr/>
          <p:nvPr/>
        </p:nvSpPr>
        <p:spPr>
          <a:xfrm>
            <a:off x="3017044" y="3762375"/>
            <a:ext cx="1500188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26CA3B-AA6C-46F5-95CF-A116B66412DB}"/>
              </a:ext>
            </a:extLst>
          </p:cNvPr>
          <p:cNvSpPr/>
          <p:nvPr/>
        </p:nvSpPr>
        <p:spPr>
          <a:xfrm rot="719805">
            <a:off x="4519128" y="3118283"/>
            <a:ext cx="357236" cy="11363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E61B6A-2180-45F3-A46E-5E5B8FE05BD6}"/>
              </a:ext>
            </a:extLst>
          </p:cNvPr>
          <p:cNvSpPr/>
          <p:nvPr/>
        </p:nvSpPr>
        <p:spPr>
          <a:xfrm>
            <a:off x="2752078" y="3686454"/>
            <a:ext cx="6584272" cy="3051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935F14-0709-4B70-92FE-1EB749919F68}"/>
              </a:ext>
            </a:extLst>
          </p:cNvPr>
          <p:cNvSpPr/>
          <p:nvPr/>
        </p:nvSpPr>
        <p:spPr>
          <a:xfrm rot="5400000">
            <a:off x="5873091" y="215902"/>
            <a:ext cx="357236" cy="364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F86C90-937B-4BC3-9AE8-E418E9F8340A}"/>
              </a:ext>
            </a:extLst>
          </p:cNvPr>
          <p:cNvSpPr/>
          <p:nvPr/>
        </p:nvSpPr>
        <p:spPr>
          <a:xfrm rot="5400000">
            <a:off x="5865596" y="715838"/>
            <a:ext cx="357236" cy="364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63A519-976E-487F-9A71-E05DA4B74AFE}"/>
              </a:ext>
            </a:extLst>
          </p:cNvPr>
          <p:cNvSpPr/>
          <p:nvPr/>
        </p:nvSpPr>
        <p:spPr>
          <a:xfrm rot="5400000">
            <a:off x="5871458" y="1224857"/>
            <a:ext cx="449084" cy="364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2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4" y="120234"/>
            <a:ext cx="10515600" cy="1325563"/>
          </a:xfrm>
        </p:spPr>
        <p:txBody>
          <a:bodyPr/>
          <a:lstStyle/>
          <a:p>
            <a:r>
              <a:rPr lang="en-US" dirty="0"/>
              <a:t>RNA-Sequencing steps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FBD4003-A5C8-4CFF-865B-D6D54580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0" y="1376035"/>
            <a:ext cx="6480700" cy="53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84039-7E27-4036-9F43-152700EE5CFB}"/>
              </a:ext>
            </a:extLst>
          </p:cNvPr>
          <p:cNvSpPr/>
          <p:nvPr/>
        </p:nvSpPr>
        <p:spPr>
          <a:xfrm>
            <a:off x="0" y="6091435"/>
            <a:ext cx="2417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</a:t>
            </a:r>
            <a:r>
              <a:rPr lang="en-US" sz="1100" dirty="0"/>
              <a:t>commons</a:t>
            </a:r>
            <a:r>
              <a:rPr lang="en-US" sz="1200" dirty="0"/>
              <a:t>/d/db/RNA_Seq_Experiment.png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2475B-DDEF-4ED2-9BB6-76BC44A9DA04}"/>
              </a:ext>
            </a:extLst>
          </p:cNvPr>
          <p:cNvSpPr/>
          <p:nvPr/>
        </p:nvSpPr>
        <p:spPr>
          <a:xfrm>
            <a:off x="3036165" y="4092412"/>
            <a:ext cx="6054569" cy="2423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DB4CD-4104-4980-B84B-1F8D0C94B3FA}"/>
              </a:ext>
            </a:extLst>
          </p:cNvPr>
          <p:cNvSpPr/>
          <p:nvPr/>
        </p:nvSpPr>
        <p:spPr>
          <a:xfrm>
            <a:off x="3017044" y="3762375"/>
            <a:ext cx="1500188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3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23EA42-C918-45D3-AE7B-CC1F59A5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371105"/>
            <a:ext cx="11925300" cy="54864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2F53255-928B-48C6-8CAE-EE53550F37A5}"/>
              </a:ext>
            </a:extLst>
          </p:cNvPr>
          <p:cNvSpPr/>
          <p:nvPr/>
        </p:nvSpPr>
        <p:spPr>
          <a:xfrm>
            <a:off x="8985250" y="626338"/>
            <a:ext cx="256404" cy="99429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078356B-81BE-49AA-863F-24B6E1375715}"/>
              </a:ext>
            </a:extLst>
          </p:cNvPr>
          <p:cNvSpPr/>
          <p:nvPr/>
        </p:nvSpPr>
        <p:spPr>
          <a:xfrm>
            <a:off x="8995818" y="1620637"/>
            <a:ext cx="256404" cy="99429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B7479CE-B9CF-467D-BE2A-155FA966472B}"/>
              </a:ext>
            </a:extLst>
          </p:cNvPr>
          <p:cNvSpPr/>
          <p:nvPr/>
        </p:nvSpPr>
        <p:spPr>
          <a:xfrm>
            <a:off x="8995818" y="2617155"/>
            <a:ext cx="256404" cy="99429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7BC8A-0BFD-45BE-8D49-680FCBF272DB}"/>
              </a:ext>
            </a:extLst>
          </p:cNvPr>
          <p:cNvSpPr txBox="1"/>
          <p:nvPr/>
        </p:nvSpPr>
        <p:spPr>
          <a:xfrm>
            <a:off x="9534525" y="938821"/>
            <a:ext cx="82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7113F-38F3-450A-AD76-31AAAA8E582F}"/>
              </a:ext>
            </a:extLst>
          </p:cNvPr>
          <p:cNvSpPr txBox="1"/>
          <p:nvPr/>
        </p:nvSpPr>
        <p:spPr>
          <a:xfrm>
            <a:off x="9534525" y="1933120"/>
            <a:ext cx="82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43052-D009-440A-B788-4AE06292F6F4}"/>
              </a:ext>
            </a:extLst>
          </p:cNvPr>
          <p:cNvSpPr txBox="1"/>
          <p:nvPr/>
        </p:nvSpPr>
        <p:spPr>
          <a:xfrm>
            <a:off x="9534524" y="2927419"/>
            <a:ext cx="82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3</a:t>
            </a:r>
          </a:p>
        </p:txBody>
      </p:sp>
    </p:spTree>
    <p:extLst>
      <p:ext uri="{BB962C8B-B14F-4D97-AF65-F5344CB8AC3E}">
        <p14:creationId xmlns:p14="http://schemas.microsoft.com/office/powerpoint/2010/main" val="38480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7" grpId="1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23EA42-C918-45D3-AE7B-CC1F59A5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99" y="2960153"/>
            <a:ext cx="8289925" cy="9376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C402C4-97B8-4061-908D-A8D1F02BFF4A}"/>
              </a:ext>
            </a:extLst>
          </p:cNvPr>
          <p:cNvCxnSpPr>
            <a:cxnSpLocks/>
          </p:cNvCxnSpPr>
          <p:nvPr/>
        </p:nvCxnSpPr>
        <p:spPr>
          <a:xfrm flipV="1">
            <a:off x="8683624" y="2336801"/>
            <a:ext cx="511176" cy="623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01C5A7-C3FC-4097-B962-123BFB6D09BE}"/>
              </a:ext>
            </a:extLst>
          </p:cNvPr>
          <p:cNvSpPr txBox="1"/>
          <p:nvPr/>
        </p:nvSpPr>
        <p:spPr>
          <a:xfrm>
            <a:off x="9194800" y="1967469"/>
            <a:ext cx="26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ID + sequencing info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DDBA57-2FE8-4C59-9AFD-4C1F17EFDCFF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729662" y="2878444"/>
            <a:ext cx="557214" cy="328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359C40-E2E3-4B16-A9C7-DBA189E46E4A}"/>
              </a:ext>
            </a:extLst>
          </p:cNvPr>
          <p:cNvSpPr txBox="1"/>
          <p:nvPr/>
        </p:nvSpPr>
        <p:spPr>
          <a:xfrm>
            <a:off x="9286876" y="2693778"/>
            <a:ext cx="163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GCAT sequence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6F479A-4241-4A2D-BAC7-49297EE8173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775700" y="3557641"/>
            <a:ext cx="511176" cy="18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1A746C-1C7A-4B56-870B-0F75C3E49B99}"/>
              </a:ext>
            </a:extLst>
          </p:cNvPr>
          <p:cNvSpPr txBox="1"/>
          <p:nvPr/>
        </p:nvSpPr>
        <p:spPr>
          <a:xfrm>
            <a:off x="9286876" y="339158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C57C5A-4BC5-4A89-8843-ABC6C3BF267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775700" y="3830274"/>
            <a:ext cx="511176" cy="6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0CA4B2-582F-44C5-AC12-B681F14B9B3C}"/>
              </a:ext>
            </a:extLst>
          </p:cNvPr>
          <p:cNvSpPr txBox="1"/>
          <p:nvPr/>
        </p:nvSpPr>
        <p:spPr>
          <a:xfrm>
            <a:off x="9286876" y="4298940"/>
            <a:ext cx="264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 of each base</a:t>
            </a:r>
          </a:p>
        </p:txBody>
      </p:sp>
    </p:spTree>
    <p:extLst>
      <p:ext uri="{BB962C8B-B14F-4D97-AF65-F5344CB8AC3E}">
        <p14:creationId xmlns:p14="http://schemas.microsoft.com/office/powerpoint/2010/main" val="4637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2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4" y="120234"/>
            <a:ext cx="10515600" cy="1325563"/>
          </a:xfrm>
        </p:spPr>
        <p:txBody>
          <a:bodyPr/>
          <a:lstStyle/>
          <a:p>
            <a:r>
              <a:rPr lang="en-US" dirty="0"/>
              <a:t>RNA-Sequencing steps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FBD4003-A5C8-4CFF-865B-D6D54580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0" y="1376035"/>
            <a:ext cx="6480700" cy="53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84039-7E27-4036-9F43-152700EE5CFB}"/>
              </a:ext>
            </a:extLst>
          </p:cNvPr>
          <p:cNvSpPr/>
          <p:nvPr/>
        </p:nvSpPr>
        <p:spPr>
          <a:xfrm>
            <a:off x="0" y="6091435"/>
            <a:ext cx="2417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</a:t>
            </a:r>
            <a:r>
              <a:rPr lang="en-US" sz="1100" dirty="0"/>
              <a:t>commons</a:t>
            </a:r>
            <a:r>
              <a:rPr lang="en-US" sz="1200" dirty="0"/>
              <a:t>/d/db/RNA_Seq_Experiment.png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2475B-DDEF-4ED2-9BB6-76BC44A9DA04}"/>
              </a:ext>
            </a:extLst>
          </p:cNvPr>
          <p:cNvSpPr/>
          <p:nvPr/>
        </p:nvSpPr>
        <p:spPr>
          <a:xfrm>
            <a:off x="3036165" y="4092412"/>
            <a:ext cx="6054569" cy="2423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DB4CD-4104-4980-B84B-1F8D0C94B3FA}"/>
              </a:ext>
            </a:extLst>
          </p:cNvPr>
          <p:cNvSpPr/>
          <p:nvPr/>
        </p:nvSpPr>
        <p:spPr>
          <a:xfrm>
            <a:off x="3017044" y="3762375"/>
            <a:ext cx="1500188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16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4" y="120234"/>
            <a:ext cx="10515600" cy="1325563"/>
          </a:xfrm>
        </p:spPr>
        <p:txBody>
          <a:bodyPr/>
          <a:lstStyle/>
          <a:p>
            <a:r>
              <a:rPr lang="en-US" dirty="0"/>
              <a:t>RNA-Sequencing steps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FBD4003-A5C8-4CFF-865B-D6D54580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0" y="1376035"/>
            <a:ext cx="6480700" cy="53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84039-7E27-4036-9F43-152700EE5CFB}"/>
              </a:ext>
            </a:extLst>
          </p:cNvPr>
          <p:cNvSpPr/>
          <p:nvPr/>
        </p:nvSpPr>
        <p:spPr>
          <a:xfrm>
            <a:off x="0" y="6091435"/>
            <a:ext cx="2417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</a:t>
            </a:r>
            <a:r>
              <a:rPr lang="en-US" sz="1100" dirty="0"/>
              <a:t>commons</a:t>
            </a:r>
            <a:r>
              <a:rPr lang="en-US" sz="1200" dirty="0"/>
              <a:t>/d/db/RNA_Seq_Experiment.png</a:t>
            </a:r>
          </a:p>
        </p:txBody>
      </p:sp>
    </p:spTree>
    <p:extLst>
      <p:ext uri="{BB962C8B-B14F-4D97-AF65-F5344CB8AC3E}">
        <p14:creationId xmlns:p14="http://schemas.microsoft.com/office/powerpoint/2010/main" val="2930287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57E8-CF20-BE49-92C6-459E4B0D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alignment</a:t>
            </a: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2A0FEC56-97DD-8046-A82C-C7346F700AED}"/>
              </a:ext>
            </a:extLst>
          </p:cNvPr>
          <p:cNvSpPr/>
          <p:nvPr/>
        </p:nvSpPr>
        <p:spPr>
          <a:xfrm>
            <a:off x="2880837" y="3173171"/>
            <a:ext cx="1127280" cy="561972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2A963D5C-4BDE-6B4B-BEF2-E4061F8C4C06}"/>
              </a:ext>
            </a:extLst>
          </p:cNvPr>
          <p:cNvSpPr/>
          <p:nvPr/>
        </p:nvSpPr>
        <p:spPr>
          <a:xfrm>
            <a:off x="4008116" y="3272135"/>
            <a:ext cx="1219200" cy="347410"/>
          </a:xfrm>
          <a:prstGeom prst="rect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F51B92FC-BA6F-5849-9E61-C8D6E5B854FF}"/>
              </a:ext>
            </a:extLst>
          </p:cNvPr>
          <p:cNvSpPr/>
          <p:nvPr/>
        </p:nvSpPr>
        <p:spPr>
          <a:xfrm>
            <a:off x="5227316" y="3185161"/>
            <a:ext cx="315190" cy="54998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9E989CC1-1447-C443-B230-C3284A7BB00A}"/>
              </a:ext>
            </a:extLst>
          </p:cNvPr>
          <p:cNvSpPr/>
          <p:nvPr/>
        </p:nvSpPr>
        <p:spPr>
          <a:xfrm>
            <a:off x="5542506" y="3272135"/>
            <a:ext cx="1567294" cy="347410"/>
          </a:xfrm>
          <a:prstGeom prst="rect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矩形 10">
            <a:extLst>
              <a:ext uri="{FF2B5EF4-FFF2-40B4-BE49-F238E27FC236}">
                <a16:creationId xmlns:a16="http://schemas.microsoft.com/office/drawing/2014/main" id="{D7F0FCB0-067C-6E4B-8CDF-1B8F2651B82B}"/>
              </a:ext>
            </a:extLst>
          </p:cNvPr>
          <p:cNvSpPr/>
          <p:nvPr/>
        </p:nvSpPr>
        <p:spPr>
          <a:xfrm>
            <a:off x="7125641" y="3181003"/>
            <a:ext cx="1642609" cy="552605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左大括号 13">
            <a:extLst>
              <a:ext uri="{FF2B5EF4-FFF2-40B4-BE49-F238E27FC236}">
                <a16:creationId xmlns:a16="http://schemas.microsoft.com/office/drawing/2014/main" id="{1103C01D-9898-C34F-A83A-E5411410F36B}"/>
              </a:ext>
            </a:extLst>
          </p:cNvPr>
          <p:cNvSpPr/>
          <p:nvPr/>
        </p:nvSpPr>
        <p:spPr>
          <a:xfrm rot="16200000">
            <a:off x="3194162" y="3500735"/>
            <a:ext cx="381001" cy="838198"/>
          </a:xfrm>
          <a:prstGeom prst="leftBrace">
            <a:avLst>
              <a:gd name="adj1" fmla="val 8333"/>
              <a:gd name="adj2" fmla="val 489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id="{CB860C2F-78D8-7848-B05F-8C387D80487B}"/>
              </a:ext>
            </a:extLst>
          </p:cNvPr>
          <p:cNvSpPr txBox="1"/>
          <p:nvPr/>
        </p:nvSpPr>
        <p:spPr>
          <a:xfrm>
            <a:off x="3130339" y="4186536"/>
            <a:ext cx="775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Exon</a:t>
            </a:r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692A162E-FDB1-DA4C-908E-1029C9018EED}"/>
              </a:ext>
            </a:extLst>
          </p:cNvPr>
          <p:cNvSpPr txBox="1"/>
          <p:nvPr/>
        </p:nvSpPr>
        <p:spPr>
          <a:xfrm>
            <a:off x="2753805" y="235327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5’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2B39FD19-1194-E847-97D8-AFBA4DA2D69C}"/>
              </a:ext>
            </a:extLst>
          </p:cNvPr>
          <p:cNvSpPr txBox="1"/>
          <p:nvPr/>
        </p:nvSpPr>
        <p:spPr>
          <a:xfrm>
            <a:off x="8373590" y="2431704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3’</a:t>
            </a:r>
          </a:p>
        </p:txBody>
      </p:sp>
      <p:sp>
        <p:nvSpPr>
          <p:cNvPr id="14" name="左大括号 17">
            <a:extLst>
              <a:ext uri="{FF2B5EF4-FFF2-40B4-BE49-F238E27FC236}">
                <a16:creationId xmlns:a16="http://schemas.microsoft.com/office/drawing/2014/main" id="{28CA474E-5645-B448-A550-65CEC0D8332F}"/>
              </a:ext>
            </a:extLst>
          </p:cNvPr>
          <p:cNvSpPr/>
          <p:nvPr/>
        </p:nvSpPr>
        <p:spPr>
          <a:xfrm rot="16200000">
            <a:off x="7695279" y="3500734"/>
            <a:ext cx="381001" cy="838198"/>
          </a:xfrm>
          <a:prstGeom prst="leftBrace">
            <a:avLst>
              <a:gd name="adj1" fmla="val 8333"/>
              <a:gd name="adj2" fmla="val 489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5FE127BA-7908-1640-BDD7-F83CFC0FC379}"/>
              </a:ext>
            </a:extLst>
          </p:cNvPr>
          <p:cNvSpPr txBox="1"/>
          <p:nvPr/>
        </p:nvSpPr>
        <p:spPr>
          <a:xfrm>
            <a:off x="7426112" y="4191002"/>
            <a:ext cx="775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Exon</a:t>
            </a:r>
          </a:p>
        </p:txBody>
      </p:sp>
      <p:sp>
        <p:nvSpPr>
          <p:cNvPr id="16" name="矩形 22">
            <a:extLst>
              <a:ext uri="{FF2B5EF4-FFF2-40B4-BE49-F238E27FC236}">
                <a16:creationId xmlns:a16="http://schemas.microsoft.com/office/drawing/2014/main" id="{3FD18A17-5BE6-A146-80BA-91DF85698E38}"/>
              </a:ext>
            </a:extLst>
          </p:cNvPr>
          <p:cNvSpPr/>
          <p:nvPr/>
        </p:nvSpPr>
        <p:spPr>
          <a:xfrm>
            <a:off x="1662202" y="5806625"/>
            <a:ext cx="405081" cy="38923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文本框 23">
            <a:extLst>
              <a:ext uri="{FF2B5EF4-FFF2-40B4-BE49-F238E27FC236}">
                <a16:creationId xmlns:a16="http://schemas.microsoft.com/office/drawing/2014/main" id="{792158EC-354F-D04B-A801-84562AE622A6}"/>
              </a:ext>
            </a:extLst>
          </p:cNvPr>
          <p:cNvSpPr txBox="1"/>
          <p:nvPr/>
        </p:nvSpPr>
        <p:spPr>
          <a:xfrm>
            <a:off x="2104228" y="5806625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Coding sequence (CDS)</a:t>
            </a:r>
          </a:p>
        </p:txBody>
      </p:sp>
      <p:sp>
        <p:nvSpPr>
          <p:cNvPr id="18" name="矩形 24">
            <a:extLst>
              <a:ext uri="{FF2B5EF4-FFF2-40B4-BE49-F238E27FC236}">
                <a16:creationId xmlns:a16="http://schemas.microsoft.com/office/drawing/2014/main" id="{4A1327FB-F92D-244D-9C48-C44A0EABD2B4}"/>
              </a:ext>
            </a:extLst>
          </p:cNvPr>
          <p:cNvSpPr/>
          <p:nvPr/>
        </p:nvSpPr>
        <p:spPr>
          <a:xfrm>
            <a:off x="1662201" y="6306391"/>
            <a:ext cx="379274" cy="419099"/>
          </a:xfrm>
          <a:prstGeom prst="rect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文本框 26">
            <a:extLst>
              <a:ext uri="{FF2B5EF4-FFF2-40B4-BE49-F238E27FC236}">
                <a16:creationId xmlns:a16="http://schemas.microsoft.com/office/drawing/2014/main" id="{FA2688FD-81DF-5B4C-8BB8-D03E9CEC824F}"/>
              </a:ext>
            </a:extLst>
          </p:cNvPr>
          <p:cNvSpPr txBox="1"/>
          <p:nvPr/>
        </p:nvSpPr>
        <p:spPr>
          <a:xfrm>
            <a:off x="2143654" y="6263826"/>
            <a:ext cx="93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Intron</a:t>
            </a:r>
          </a:p>
        </p:txBody>
      </p:sp>
      <p:sp>
        <p:nvSpPr>
          <p:cNvPr id="20" name="矩形 28">
            <a:extLst>
              <a:ext uri="{FF2B5EF4-FFF2-40B4-BE49-F238E27FC236}">
                <a16:creationId xmlns:a16="http://schemas.microsoft.com/office/drawing/2014/main" id="{72C471F6-3483-E54D-BA27-1E180383E522}"/>
              </a:ext>
            </a:extLst>
          </p:cNvPr>
          <p:cNvSpPr/>
          <p:nvPr/>
        </p:nvSpPr>
        <p:spPr>
          <a:xfrm>
            <a:off x="2077436" y="3272135"/>
            <a:ext cx="773825" cy="347410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文本框 30">
            <a:extLst>
              <a:ext uri="{FF2B5EF4-FFF2-40B4-BE49-F238E27FC236}">
                <a16:creationId xmlns:a16="http://schemas.microsoft.com/office/drawing/2014/main" id="{B699D673-9673-3E43-A3AB-2FC5B758C02D}"/>
              </a:ext>
            </a:extLst>
          </p:cNvPr>
          <p:cNvSpPr txBox="1"/>
          <p:nvPr/>
        </p:nvSpPr>
        <p:spPr>
          <a:xfrm>
            <a:off x="2468785" y="2791073"/>
            <a:ext cx="611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TSS</a:t>
            </a:r>
          </a:p>
        </p:txBody>
      </p:sp>
      <p:sp>
        <p:nvSpPr>
          <p:cNvPr id="22" name="左大括号 31">
            <a:extLst>
              <a:ext uri="{FF2B5EF4-FFF2-40B4-BE49-F238E27FC236}">
                <a16:creationId xmlns:a16="http://schemas.microsoft.com/office/drawing/2014/main" id="{2C75BCC0-4638-E94C-B0B1-187F9D52A0F3}"/>
              </a:ext>
            </a:extLst>
          </p:cNvPr>
          <p:cNvSpPr/>
          <p:nvPr/>
        </p:nvSpPr>
        <p:spPr>
          <a:xfrm rot="16200000">
            <a:off x="2273281" y="3536818"/>
            <a:ext cx="382136" cy="773826"/>
          </a:xfrm>
          <a:prstGeom prst="leftBrace">
            <a:avLst>
              <a:gd name="adj1" fmla="val 8333"/>
              <a:gd name="adj2" fmla="val 489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文本框 32">
            <a:extLst>
              <a:ext uri="{FF2B5EF4-FFF2-40B4-BE49-F238E27FC236}">
                <a16:creationId xmlns:a16="http://schemas.microsoft.com/office/drawing/2014/main" id="{9F5EF73A-9D8D-A44A-B626-ED7858714E78}"/>
              </a:ext>
            </a:extLst>
          </p:cNvPr>
          <p:cNvSpPr txBox="1"/>
          <p:nvPr/>
        </p:nvSpPr>
        <p:spPr>
          <a:xfrm>
            <a:off x="1619262" y="4186536"/>
            <a:ext cx="135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Promoter</a:t>
            </a:r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id="{82407A8A-6CCF-3648-8B3D-B0DFA84D46E5}"/>
              </a:ext>
            </a:extLst>
          </p:cNvPr>
          <p:cNvSpPr/>
          <p:nvPr/>
        </p:nvSpPr>
        <p:spPr>
          <a:xfrm>
            <a:off x="8786200" y="3272135"/>
            <a:ext cx="1360092" cy="34741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矩形 10">
            <a:extLst>
              <a:ext uri="{FF2B5EF4-FFF2-40B4-BE49-F238E27FC236}">
                <a16:creationId xmlns:a16="http://schemas.microsoft.com/office/drawing/2014/main" id="{79011866-E680-5E49-9941-48DC868381AB}"/>
              </a:ext>
            </a:extLst>
          </p:cNvPr>
          <p:cNvSpPr/>
          <p:nvPr/>
        </p:nvSpPr>
        <p:spPr>
          <a:xfrm>
            <a:off x="3271800" y="6344489"/>
            <a:ext cx="37197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129D16-9765-5F4B-B7E8-3A26E8FE14E2}"/>
              </a:ext>
            </a:extLst>
          </p:cNvPr>
          <p:cNvSpPr txBox="1"/>
          <p:nvPr/>
        </p:nvSpPr>
        <p:spPr>
          <a:xfrm>
            <a:off x="3736738" y="6263825"/>
            <a:ext cx="2276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Intergenic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region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525C68-8737-1A46-8F81-ECEAD514B2A4}"/>
              </a:ext>
            </a:extLst>
          </p:cNvPr>
          <p:cNvCxnSpPr/>
          <p:nvPr/>
        </p:nvCxnSpPr>
        <p:spPr>
          <a:xfrm>
            <a:off x="3419350" y="301428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71A3D2-E3C3-D94E-8D23-80CD75A03A77}"/>
              </a:ext>
            </a:extLst>
          </p:cNvPr>
          <p:cNvCxnSpPr/>
          <p:nvPr/>
        </p:nvCxnSpPr>
        <p:spPr>
          <a:xfrm>
            <a:off x="3571750" y="316668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8F3762-F0B7-6148-93F5-158D303D4B35}"/>
              </a:ext>
            </a:extLst>
          </p:cNvPr>
          <p:cNvCxnSpPr/>
          <p:nvPr/>
        </p:nvCxnSpPr>
        <p:spPr>
          <a:xfrm>
            <a:off x="7268515" y="22098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CFCC62-E9F0-7349-9447-27876388D676}"/>
              </a:ext>
            </a:extLst>
          </p:cNvPr>
          <p:cNvCxnSpPr/>
          <p:nvPr/>
        </p:nvCxnSpPr>
        <p:spPr>
          <a:xfrm>
            <a:off x="7100821" y="22860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87D89A-A56B-EF4D-9009-DE75AB01B926}"/>
              </a:ext>
            </a:extLst>
          </p:cNvPr>
          <p:cNvCxnSpPr/>
          <p:nvPr/>
        </p:nvCxnSpPr>
        <p:spPr>
          <a:xfrm>
            <a:off x="7138977" y="235327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EC222D-CBA0-3041-BE75-A69C141FF03E}"/>
              </a:ext>
            </a:extLst>
          </p:cNvPr>
          <p:cNvCxnSpPr/>
          <p:nvPr/>
        </p:nvCxnSpPr>
        <p:spPr>
          <a:xfrm>
            <a:off x="7349513" y="2439242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953C82-B9D4-D840-BF6D-7660ED1C5038}"/>
              </a:ext>
            </a:extLst>
          </p:cNvPr>
          <p:cNvCxnSpPr/>
          <p:nvPr/>
        </p:nvCxnSpPr>
        <p:spPr>
          <a:xfrm>
            <a:off x="3519051" y="235327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9395B1-2CD5-C644-9A82-3C34089D5CD9}"/>
              </a:ext>
            </a:extLst>
          </p:cNvPr>
          <p:cNvCxnSpPr/>
          <p:nvPr/>
        </p:nvCxnSpPr>
        <p:spPr>
          <a:xfrm>
            <a:off x="3271800" y="2428467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332A460-0C0E-314D-9BC3-0270B7F270D5}"/>
              </a:ext>
            </a:extLst>
          </p:cNvPr>
          <p:cNvCxnSpPr/>
          <p:nvPr/>
        </p:nvCxnSpPr>
        <p:spPr>
          <a:xfrm>
            <a:off x="3571750" y="25146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7517F6-D928-0548-8FDE-1F6ADF3740A2}"/>
              </a:ext>
            </a:extLst>
          </p:cNvPr>
          <p:cNvCxnSpPr/>
          <p:nvPr/>
        </p:nvCxnSpPr>
        <p:spPr>
          <a:xfrm>
            <a:off x="3343963" y="258086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764F83-BE63-834D-84EE-74ACA0E39B94}"/>
              </a:ext>
            </a:extLst>
          </p:cNvPr>
          <p:cNvCxnSpPr/>
          <p:nvPr/>
        </p:nvCxnSpPr>
        <p:spPr>
          <a:xfrm>
            <a:off x="3517197" y="2651679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1C635D-B329-AB45-815E-8C1A8893D901}"/>
              </a:ext>
            </a:extLst>
          </p:cNvPr>
          <p:cNvCxnSpPr/>
          <p:nvPr/>
        </p:nvCxnSpPr>
        <p:spPr>
          <a:xfrm>
            <a:off x="3371673" y="276497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A9D790-92D4-774B-8708-0C011F3C0F69}"/>
              </a:ext>
            </a:extLst>
          </p:cNvPr>
          <p:cNvCxnSpPr/>
          <p:nvPr/>
        </p:nvCxnSpPr>
        <p:spPr>
          <a:xfrm>
            <a:off x="3517197" y="289336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CB6D0A-1D65-4648-B3A2-D390FA0E3C28}"/>
              </a:ext>
            </a:extLst>
          </p:cNvPr>
          <p:cNvCxnSpPr/>
          <p:nvPr/>
        </p:nvCxnSpPr>
        <p:spPr>
          <a:xfrm>
            <a:off x="3517197" y="31242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F35012-E007-F141-AAB4-527DDCAC8C7C}"/>
              </a:ext>
            </a:extLst>
          </p:cNvPr>
          <p:cNvCxnSpPr/>
          <p:nvPr/>
        </p:nvCxnSpPr>
        <p:spPr>
          <a:xfrm>
            <a:off x="7109800" y="258086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600D7-A443-934A-B97E-124FA32D5A5F}"/>
              </a:ext>
            </a:extLst>
          </p:cNvPr>
          <p:cNvCxnSpPr/>
          <p:nvPr/>
        </p:nvCxnSpPr>
        <p:spPr>
          <a:xfrm>
            <a:off x="7219158" y="276497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1B50E4-3B2A-7542-842A-04F6E9E16766}"/>
              </a:ext>
            </a:extLst>
          </p:cNvPr>
          <p:cNvCxnSpPr/>
          <p:nvPr/>
        </p:nvCxnSpPr>
        <p:spPr>
          <a:xfrm>
            <a:off x="7250509" y="288343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5B498-2C09-914E-9485-FC687C2C5A0E}"/>
              </a:ext>
            </a:extLst>
          </p:cNvPr>
          <p:cNvCxnSpPr/>
          <p:nvPr/>
        </p:nvCxnSpPr>
        <p:spPr>
          <a:xfrm>
            <a:off x="7138977" y="302190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F9AB0C9-50BF-A045-84AA-50694F9BD777}"/>
              </a:ext>
            </a:extLst>
          </p:cNvPr>
          <p:cNvCxnSpPr/>
          <p:nvPr/>
        </p:nvCxnSpPr>
        <p:spPr>
          <a:xfrm>
            <a:off x="5227316" y="3124200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DCF882-A226-8E49-90D6-19C2628084C4}"/>
              </a:ext>
            </a:extLst>
          </p:cNvPr>
          <p:cNvCxnSpPr/>
          <p:nvPr/>
        </p:nvCxnSpPr>
        <p:spPr>
          <a:xfrm>
            <a:off x="5303992" y="2898368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26E1579-C27C-774A-9574-72E38E1B1F10}"/>
              </a:ext>
            </a:extLst>
          </p:cNvPr>
          <p:cNvCxnSpPr/>
          <p:nvPr/>
        </p:nvCxnSpPr>
        <p:spPr>
          <a:xfrm>
            <a:off x="5223073" y="2962870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6EA10F-79E5-2D4A-9A5F-92EED17ABBFA}"/>
              </a:ext>
            </a:extLst>
          </p:cNvPr>
          <p:cNvCxnSpPr/>
          <p:nvPr/>
        </p:nvCxnSpPr>
        <p:spPr>
          <a:xfrm>
            <a:off x="5303992" y="3014284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3CC7E2-E2BE-F24C-A3CB-0F3E4AAB0F07}"/>
              </a:ext>
            </a:extLst>
          </p:cNvPr>
          <p:cNvCxnSpPr/>
          <p:nvPr/>
        </p:nvCxnSpPr>
        <p:spPr>
          <a:xfrm>
            <a:off x="5303992" y="3091100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747581-919C-2B4C-BCF1-FE61958E135C}"/>
              </a:ext>
            </a:extLst>
          </p:cNvPr>
          <p:cNvCxnSpPr/>
          <p:nvPr/>
        </p:nvCxnSpPr>
        <p:spPr>
          <a:xfrm>
            <a:off x="5219484" y="2874504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1E5E195-B03B-594C-9F75-1B3DCF4D6709}"/>
              </a:ext>
            </a:extLst>
          </p:cNvPr>
          <p:cNvCxnSpPr/>
          <p:nvPr/>
        </p:nvCxnSpPr>
        <p:spPr>
          <a:xfrm>
            <a:off x="5303992" y="2828865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EEF2D4-D474-0C45-94F5-8D62930127DA}"/>
              </a:ext>
            </a:extLst>
          </p:cNvPr>
          <p:cNvCxnSpPr/>
          <p:nvPr/>
        </p:nvCxnSpPr>
        <p:spPr>
          <a:xfrm>
            <a:off x="5227316" y="2778906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48E10B-F85D-644D-9317-1C5DE9309B1C}"/>
              </a:ext>
            </a:extLst>
          </p:cNvPr>
          <p:cNvCxnSpPr/>
          <p:nvPr/>
        </p:nvCxnSpPr>
        <p:spPr>
          <a:xfrm>
            <a:off x="3103291" y="25146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4526399-BD76-104A-B3A8-F5BA04B94B24}"/>
              </a:ext>
            </a:extLst>
          </p:cNvPr>
          <p:cNvCxnSpPr/>
          <p:nvPr/>
        </p:nvCxnSpPr>
        <p:spPr>
          <a:xfrm>
            <a:off x="3068302" y="2666919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7066C5-BD58-D842-A84E-1C9A932B4CBC}"/>
              </a:ext>
            </a:extLst>
          </p:cNvPr>
          <p:cNvCxnSpPr/>
          <p:nvPr/>
        </p:nvCxnSpPr>
        <p:spPr>
          <a:xfrm>
            <a:off x="3257989" y="2828865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C93DD9-5CA5-054C-BBD1-9306F850DF50}"/>
              </a:ext>
            </a:extLst>
          </p:cNvPr>
          <p:cNvCxnSpPr/>
          <p:nvPr/>
        </p:nvCxnSpPr>
        <p:spPr>
          <a:xfrm>
            <a:off x="3217764" y="296725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FF8DB0-FCDC-A949-A43D-085CE784AFA4}"/>
              </a:ext>
            </a:extLst>
          </p:cNvPr>
          <p:cNvCxnSpPr/>
          <p:nvPr/>
        </p:nvCxnSpPr>
        <p:spPr>
          <a:xfrm>
            <a:off x="3117961" y="304914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B059D65-5D89-0042-A248-5A7696E28372}"/>
              </a:ext>
            </a:extLst>
          </p:cNvPr>
          <p:cNvCxnSpPr/>
          <p:nvPr/>
        </p:nvCxnSpPr>
        <p:spPr>
          <a:xfrm>
            <a:off x="3057099" y="31242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24A594-7D41-A74A-B208-C2F9F065D65F}"/>
              </a:ext>
            </a:extLst>
          </p:cNvPr>
          <p:cNvCxnSpPr/>
          <p:nvPr/>
        </p:nvCxnSpPr>
        <p:spPr>
          <a:xfrm>
            <a:off x="2970799" y="317430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D5EA486-13DF-8542-8FF9-760B65A99979}"/>
              </a:ext>
            </a:extLst>
          </p:cNvPr>
          <p:cNvCxnSpPr/>
          <p:nvPr/>
        </p:nvCxnSpPr>
        <p:spPr>
          <a:xfrm>
            <a:off x="7781425" y="223042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7C8DE-7E40-0A43-8522-B2F9DDC3106F}"/>
              </a:ext>
            </a:extLst>
          </p:cNvPr>
          <p:cNvCxnSpPr/>
          <p:nvPr/>
        </p:nvCxnSpPr>
        <p:spPr>
          <a:xfrm>
            <a:off x="7613731" y="230662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39F002A-5544-3D43-B71E-29D3A2117096}"/>
              </a:ext>
            </a:extLst>
          </p:cNvPr>
          <p:cNvCxnSpPr/>
          <p:nvPr/>
        </p:nvCxnSpPr>
        <p:spPr>
          <a:xfrm>
            <a:off x="7651887" y="237389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243CB40-61E4-2B4C-A7E6-F15819645F60}"/>
              </a:ext>
            </a:extLst>
          </p:cNvPr>
          <p:cNvCxnSpPr/>
          <p:nvPr/>
        </p:nvCxnSpPr>
        <p:spPr>
          <a:xfrm>
            <a:off x="7862423" y="245987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854B1A-86BD-2348-BE8E-E5FA95CF6983}"/>
              </a:ext>
            </a:extLst>
          </p:cNvPr>
          <p:cNvCxnSpPr/>
          <p:nvPr/>
        </p:nvCxnSpPr>
        <p:spPr>
          <a:xfrm>
            <a:off x="7622710" y="260149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6E1DD3-2F73-A845-A752-E3CB9B697AFB}"/>
              </a:ext>
            </a:extLst>
          </p:cNvPr>
          <p:cNvCxnSpPr/>
          <p:nvPr/>
        </p:nvCxnSpPr>
        <p:spPr>
          <a:xfrm>
            <a:off x="7732068" y="278560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79D295D-563C-B146-A826-D8AA4292500E}"/>
              </a:ext>
            </a:extLst>
          </p:cNvPr>
          <p:cNvCxnSpPr/>
          <p:nvPr/>
        </p:nvCxnSpPr>
        <p:spPr>
          <a:xfrm>
            <a:off x="7763419" y="2904062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B0B3A-5448-2245-9EF7-20D27AB160AD}"/>
              </a:ext>
            </a:extLst>
          </p:cNvPr>
          <p:cNvCxnSpPr/>
          <p:nvPr/>
        </p:nvCxnSpPr>
        <p:spPr>
          <a:xfrm>
            <a:off x="7651887" y="3042532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29A0240-6FB1-6246-9A60-678EC467CCCA}"/>
              </a:ext>
            </a:extLst>
          </p:cNvPr>
          <p:cNvCxnSpPr/>
          <p:nvPr/>
        </p:nvCxnSpPr>
        <p:spPr>
          <a:xfrm>
            <a:off x="4631535" y="3021904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3EC949B-13FF-304F-AF9E-8D1A125FAE2C}"/>
              </a:ext>
            </a:extLst>
          </p:cNvPr>
          <p:cNvCxnSpPr/>
          <p:nvPr/>
        </p:nvCxnSpPr>
        <p:spPr>
          <a:xfrm>
            <a:off x="4403748" y="3088170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C1372A3-CDB4-6848-8589-8AC444155857}"/>
              </a:ext>
            </a:extLst>
          </p:cNvPr>
          <p:cNvCxnSpPr/>
          <p:nvPr/>
        </p:nvCxnSpPr>
        <p:spPr>
          <a:xfrm>
            <a:off x="4576982" y="315898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422D48-BB82-C44B-8B8D-CB017D2ACDC4}"/>
              </a:ext>
            </a:extLst>
          </p:cNvPr>
          <p:cNvCxnSpPr/>
          <p:nvPr/>
        </p:nvCxnSpPr>
        <p:spPr>
          <a:xfrm>
            <a:off x="4163076" y="3021904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42CDEFF-B5E1-834D-A5A4-53F60A7B0901}"/>
              </a:ext>
            </a:extLst>
          </p:cNvPr>
          <p:cNvCxnSpPr/>
          <p:nvPr/>
        </p:nvCxnSpPr>
        <p:spPr>
          <a:xfrm>
            <a:off x="4128087" y="317422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3DB3580-7D63-5B4F-8AA5-AEE309EE9D4A}"/>
              </a:ext>
            </a:extLst>
          </p:cNvPr>
          <p:cNvCxnSpPr/>
          <p:nvPr/>
        </p:nvCxnSpPr>
        <p:spPr>
          <a:xfrm>
            <a:off x="6033695" y="3014284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935F4A0-0F2C-7148-93DE-C4057C34D8D3}"/>
              </a:ext>
            </a:extLst>
          </p:cNvPr>
          <p:cNvCxnSpPr/>
          <p:nvPr/>
        </p:nvCxnSpPr>
        <p:spPr>
          <a:xfrm>
            <a:off x="6102403" y="3088170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996996-7BF8-B243-9A1B-837E6D0D5CD0}"/>
              </a:ext>
            </a:extLst>
          </p:cNvPr>
          <p:cNvCxnSpPr/>
          <p:nvPr/>
        </p:nvCxnSpPr>
        <p:spPr>
          <a:xfrm>
            <a:off x="6275637" y="315898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6BEBC3-55AD-864C-AB3F-44ED5F6E4FA0}"/>
              </a:ext>
            </a:extLst>
          </p:cNvPr>
          <p:cNvCxnSpPr/>
          <p:nvPr/>
        </p:nvCxnSpPr>
        <p:spPr>
          <a:xfrm>
            <a:off x="5826742" y="317422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D0114D4-0160-F544-B113-0F8640E45CE4}"/>
              </a:ext>
            </a:extLst>
          </p:cNvPr>
          <p:cNvCxnSpPr/>
          <p:nvPr/>
        </p:nvCxnSpPr>
        <p:spPr>
          <a:xfrm>
            <a:off x="9242747" y="2935771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1193FF2-FEFC-1C4C-AB29-2F4C8BF4D1B4}"/>
              </a:ext>
            </a:extLst>
          </p:cNvPr>
          <p:cNvCxnSpPr/>
          <p:nvPr/>
        </p:nvCxnSpPr>
        <p:spPr>
          <a:xfrm>
            <a:off x="9542697" y="3021904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FD28A-269B-6945-A3A9-136351CD802F}"/>
              </a:ext>
            </a:extLst>
          </p:cNvPr>
          <p:cNvCxnSpPr/>
          <p:nvPr/>
        </p:nvCxnSpPr>
        <p:spPr>
          <a:xfrm>
            <a:off x="9314910" y="3088170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C17DCDA-D6D5-A44E-A854-75AA9E8AF9EB}"/>
              </a:ext>
            </a:extLst>
          </p:cNvPr>
          <p:cNvCxnSpPr/>
          <p:nvPr/>
        </p:nvCxnSpPr>
        <p:spPr>
          <a:xfrm>
            <a:off x="9488144" y="3158983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B508A95-C1E8-CC42-ADC9-98BB0BF9A7DE}"/>
              </a:ext>
            </a:extLst>
          </p:cNvPr>
          <p:cNvCxnSpPr/>
          <p:nvPr/>
        </p:nvCxnSpPr>
        <p:spPr>
          <a:xfrm>
            <a:off x="9074238" y="3021904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8F06EE-2C47-F24E-8035-96DBCB8EC643}"/>
              </a:ext>
            </a:extLst>
          </p:cNvPr>
          <p:cNvCxnSpPr/>
          <p:nvPr/>
        </p:nvCxnSpPr>
        <p:spPr>
          <a:xfrm>
            <a:off x="9039249" y="3174223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2376C03-D09B-F641-8460-BA2ACA630A54}"/>
              </a:ext>
            </a:extLst>
          </p:cNvPr>
          <p:cNvCxnSpPr/>
          <p:nvPr/>
        </p:nvCxnSpPr>
        <p:spPr>
          <a:xfrm>
            <a:off x="2378949" y="2886751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48FA905-2692-1748-8FE7-8CE53D72AF77}"/>
              </a:ext>
            </a:extLst>
          </p:cNvPr>
          <p:cNvCxnSpPr/>
          <p:nvPr/>
        </p:nvCxnSpPr>
        <p:spPr>
          <a:xfrm>
            <a:off x="2131698" y="2961948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7F7C51A-B21E-D440-A34C-E1CDEE39369B}"/>
              </a:ext>
            </a:extLst>
          </p:cNvPr>
          <p:cNvCxnSpPr/>
          <p:nvPr/>
        </p:nvCxnSpPr>
        <p:spPr>
          <a:xfrm>
            <a:off x="2431648" y="3048081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A1082C-4BAC-C546-B652-8C6193740D7D}"/>
              </a:ext>
            </a:extLst>
          </p:cNvPr>
          <p:cNvCxnSpPr/>
          <p:nvPr/>
        </p:nvCxnSpPr>
        <p:spPr>
          <a:xfrm>
            <a:off x="2377095" y="3185160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62A2F1B-8989-E046-9FDA-DDFCE5F0403B}"/>
              </a:ext>
            </a:extLst>
          </p:cNvPr>
          <p:cNvCxnSpPr/>
          <p:nvPr/>
        </p:nvCxnSpPr>
        <p:spPr>
          <a:xfrm>
            <a:off x="1963189" y="3048081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1AE84C3-7557-CC42-8129-3694966F1291}"/>
              </a:ext>
            </a:extLst>
          </p:cNvPr>
          <p:cNvCxnSpPr/>
          <p:nvPr/>
        </p:nvCxnSpPr>
        <p:spPr>
          <a:xfrm>
            <a:off x="1928200" y="3200400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0657564-6E7F-CD42-90CE-1BE8205A3739}"/>
              </a:ext>
            </a:extLst>
          </p:cNvPr>
          <p:cNvSpPr/>
          <p:nvPr/>
        </p:nvSpPr>
        <p:spPr>
          <a:xfrm>
            <a:off x="2180328" y="1880693"/>
            <a:ext cx="84876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typically only looks coding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Read counts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summaried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across all exons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 over intron/promote regions commonly are NOT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coounted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may be extended to cover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Non-coding RNAs (Functional elements)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Small RNAs,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etc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6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"/>
                            </p:stCondLst>
                            <p:childTnLst>
                              <p:par>
                                <p:cTn id="9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"/>
                            </p:stCondLst>
                            <p:childTnLst>
                              <p:par>
                                <p:cTn id="1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"/>
                            </p:stCondLst>
                            <p:childTnLst>
                              <p:par>
                                <p:cTn id="1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"/>
                            </p:stCondLst>
                            <p:childTnLst>
                              <p:par>
                                <p:cTn id="1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"/>
                            </p:stCondLst>
                            <p:childTnLst>
                              <p:par>
                                <p:cTn id="1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"/>
                            </p:stCondLst>
                            <p:childTnLst>
                              <p:par>
                                <p:cTn id="1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"/>
                            </p:stCondLst>
                            <p:childTnLst>
                              <p:par>
                                <p:cTn id="1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50"/>
                            </p:stCondLst>
                            <p:childTnLst>
                              <p:par>
                                <p:cTn id="1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0"/>
                            </p:stCondLst>
                            <p:childTnLst>
                              <p:par>
                                <p:cTn id="1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50"/>
                            </p:stCondLst>
                            <p:childTnLst>
                              <p:par>
                                <p:cTn id="1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50"/>
                            </p:stCondLst>
                            <p:childTnLst>
                              <p:par>
                                <p:cTn id="1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00"/>
                            </p:stCondLst>
                            <p:childTnLst>
                              <p:par>
                                <p:cTn id="1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50"/>
                            </p:stCondLst>
                            <p:childTnLst>
                              <p:par>
                                <p:cTn id="19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00"/>
                            </p:stCondLst>
                            <p:childTnLst>
                              <p:par>
                                <p:cTn id="20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50"/>
                            </p:stCondLst>
                            <p:childTnLst>
                              <p:par>
                                <p:cTn id="20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800"/>
                            </p:stCondLst>
                            <p:childTnLst>
                              <p:par>
                                <p:cTn id="2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850"/>
                            </p:stCondLst>
                            <p:childTnLst>
                              <p:par>
                                <p:cTn id="2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900"/>
                            </p:stCondLst>
                            <p:childTnLst>
                              <p:par>
                                <p:cTn id="2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950"/>
                            </p:stCondLst>
                            <p:childTnLst>
                              <p:par>
                                <p:cTn id="2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50"/>
                            </p:stCondLst>
                            <p:childTnLst>
                              <p:par>
                                <p:cTn id="2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100"/>
                            </p:stCondLst>
                            <p:childTnLst>
                              <p:par>
                                <p:cTn id="2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150"/>
                            </p:stCondLst>
                            <p:childTnLst>
                              <p:par>
                                <p:cTn id="2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200"/>
                            </p:stCondLst>
                            <p:childTnLst>
                              <p:par>
                                <p:cTn id="2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250"/>
                            </p:stCondLst>
                            <p:childTnLst>
                              <p:par>
                                <p:cTn id="27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350"/>
                            </p:stCondLst>
                            <p:childTnLst>
                              <p:par>
                                <p:cTn id="28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400"/>
                            </p:stCondLst>
                            <p:childTnLst>
                              <p:par>
                                <p:cTn id="28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450"/>
                            </p:stCondLst>
                            <p:childTnLst>
                              <p:par>
                                <p:cTn id="29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500"/>
                            </p:stCondLst>
                            <p:childTnLst>
                              <p:par>
                                <p:cTn id="30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550"/>
                            </p:stCondLst>
                            <p:childTnLst>
                              <p:par>
                                <p:cTn id="30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600"/>
                            </p:stCondLst>
                            <p:childTnLst>
                              <p:par>
                                <p:cTn id="3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1650"/>
                            </p:stCondLst>
                            <p:childTnLst>
                              <p:par>
                                <p:cTn id="3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700"/>
                            </p:stCondLst>
                            <p:childTnLst>
                              <p:par>
                                <p:cTn id="3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1850"/>
                            </p:stCondLst>
                            <p:childTnLst>
                              <p:par>
                                <p:cTn id="3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900"/>
                            </p:stCondLst>
                            <p:childTnLst>
                              <p:par>
                                <p:cTn id="3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2" dur="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1950"/>
                            </p:stCondLst>
                            <p:childTnLst>
                              <p:par>
                                <p:cTn id="3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50"/>
                            </p:stCondLst>
                            <p:childTnLst>
                              <p:par>
                                <p:cTn id="3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00"/>
                            </p:stCondLst>
                            <p:childTnLst>
                              <p:par>
                                <p:cTn id="3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50"/>
                            </p:stCondLst>
                            <p:childTnLst>
                              <p:par>
                                <p:cTn id="3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00"/>
                            </p:stCondLst>
                            <p:childTnLst>
                              <p:par>
                                <p:cTn id="3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9" dur="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250"/>
                            </p:stCondLst>
                            <p:childTnLst>
                              <p:par>
                                <p:cTn id="3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350"/>
                            </p:stCondLst>
                            <p:childTnLst>
                              <p:par>
                                <p:cTn id="4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7" dur="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400"/>
                            </p:stCondLst>
                            <p:childTnLst>
                              <p:par>
                                <p:cTn id="4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3" dur="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450"/>
                            </p:stCondLst>
                            <p:childTnLst>
                              <p:par>
                                <p:cTn id="4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500"/>
                            </p:stCondLst>
                            <p:childTnLst>
                              <p:par>
                                <p:cTn id="4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5" dur="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550"/>
                            </p:stCondLst>
                            <p:childTnLst>
                              <p:par>
                                <p:cTn id="4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1" dur="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600"/>
                            </p:stCondLst>
                            <p:childTnLst>
                              <p:par>
                                <p:cTn id="4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650"/>
                            </p:stCondLst>
                            <p:childTnLst>
                              <p:par>
                                <p:cTn id="4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3" dur="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700"/>
                            </p:stCondLst>
                            <p:childTnLst>
                              <p:par>
                                <p:cTn id="4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9" dur="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750"/>
                            </p:stCondLst>
                            <p:childTnLst>
                              <p:par>
                                <p:cTn id="4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5" dur="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800"/>
                            </p:stCondLst>
                            <p:childTnLst>
                              <p:par>
                                <p:cTn id="4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1" dur="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850"/>
                            </p:stCondLst>
                            <p:childTnLst>
                              <p:par>
                                <p:cTn id="4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900"/>
                            </p:stCondLst>
                            <p:childTnLst>
                              <p:par>
                                <p:cTn id="4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3" dur="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950"/>
                            </p:stCondLst>
                            <p:childTnLst>
                              <p:par>
                                <p:cTn id="4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1000"/>
                            </p:stCondLst>
                            <p:childTnLst>
                              <p:par>
                                <p:cTn id="4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500"/>
                            </p:stCondLst>
                            <p:childTnLst>
                              <p:par>
                                <p:cTn id="5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2.22222E-6 0.25 " pathEditMode="relative" rAng="0" ptsTypes="AA">
                                      <p:cBhvr>
                                        <p:cTn id="5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5.55556E-7 0.25 " pathEditMode="relative" rAng="0" ptsTypes="AA">
                                      <p:cBhvr>
                                        <p:cTn id="5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1.94444E-6 0.25 " pathEditMode="relative" rAng="0" ptsTypes="AA">
                                      <p:cBhvr>
                                        <p:cTn id="5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5185E-6 L -2.22222E-6 0.25 " pathEditMode="relative" rAng="0" ptsTypes="AA">
                                      <p:cBhvr>
                                        <p:cTn id="5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-3.61111E-6 0.25 " pathEditMode="relative" rAng="0" ptsTypes="AA">
                                      <p:cBhvr>
                                        <p:cTn id="5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33333E-6 L -5.55556E-7 0.25 " pathEditMode="relative" rAng="0" ptsTypes="AA">
                                      <p:cBhvr>
                                        <p:cTn id="5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3.61111E-6 0.25 " pathEditMode="relative" rAng="0" ptsTypes="AA">
                                      <p:cBhvr>
                                        <p:cTn id="5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2.77556E-17 0.47824 " pathEditMode="relative" rAng="0" ptsTypes="AA">
                                      <p:cBhvr>
                                        <p:cTn id="5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912"/>
                                    </p:animMotion>
                                  </p:childTnLst>
                                </p:cTn>
                              </p:par>
                              <p:par>
                                <p:cTn id="5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-3.05556E-6 0.37546 " pathEditMode="relative" rAng="0" ptsTypes="AA">
                                      <p:cBhvr>
                                        <p:cTn id="5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73"/>
                                    </p:animMotion>
                                  </p:childTnLst>
                                </p:cTn>
                              </p:par>
                              <p:par>
                                <p:cTn id="5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0.47732 " pathEditMode="relative" rAng="0" ptsTypes="AA">
                                      <p:cBhvr>
                                        <p:cTn id="5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66"/>
                                    </p:animMotion>
                                  </p:childTnLst>
                                </p:cTn>
                              </p:par>
                              <p:par>
                                <p:cTn id="5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1.11111E-6 0.25 " pathEditMode="relative" rAng="0" ptsTypes="AA">
                                      <p:cBhvr>
                                        <p:cTn id="5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2.22222E-6 0.25 " pathEditMode="relative" rAng="0" ptsTypes="AA">
                                      <p:cBhvr>
                                        <p:cTn id="54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1.38889E-6 0.25 " pathEditMode="relative" rAng="0" ptsTypes="AA">
                                      <p:cBhvr>
                                        <p:cTn id="55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0.25 " pathEditMode="relative" rAng="0" ptsTypes="AA">
                                      <p:cBhvr>
                                        <p:cTn id="5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2.22222E-6 0.25 " pathEditMode="relative" rAng="0" ptsTypes="AA">
                                      <p:cBhvr>
                                        <p:cTn id="5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2.22222E-6 0.25 " pathEditMode="relative" rAng="0" ptsTypes="AA">
                                      <p:cBhvr>
                                        <p:cTn id="55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5E-6 0.25 " pathEditMode="relative" rAng="0" ptsTypes="AA">
                                      <p:cBhvr>
                                        <p:cTn id="55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-2.77778E-6 0.25 " pathEditMode="relative" rAng="0" ptsTypes="AA">
                                      <p:cBhvr>
                                        <p:cTn id="5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5E-6 0.25 " pathEditMode="relative" rAng="0" ptsTypes="AA">
                                      <p:cBhvr>
                                        <p:cTn id="56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0.25 " pathEditMode="relative" rAng="0" ptsTypes="AA">
                                      <p:cBhvr>
                                        <p:cTn id="56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2.5E-6 0.25 " pathEditMode="relative" rAng="0" ptsTypes="AA">
                                      <p:cBhvr>
                                        <p:cTn id="5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3.05556E-6 0.25 " pathEditMode="relative" rAng="0" ptsTypes="AA">
                                      <p:cBhvr>
                                        <p:cTn id="56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 L -2.77778E-6 0.25 " pathEditMode="relative" rAng="0" ptsTypes="AA">
                                      <p:cBhvr>
                                        <p:cTn id="57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2.5E-6 0.25 " pathEditMode="relative" rAng="0" ptsTypes="AA">
                                      <p:cBhvr>
                                        <p:cTn id="57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5E-6 0.25 " pathEditMode="relative" rAng="0" ptsTypes="AA">
                                      <p:cBhvr>
                                        <p:cTn id="57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2.22222E-6 0.25 " pathEditMode="relative" rAng="0" ptsTypes="AA">
                                      <p:cBhvr>
                                        <p:cTn id="57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8.33333E-7 0.25 " pathEditMode="relative" rAng="0" ptsTypes="AA">
                                      <p:cBhvr>
                                        <p:cTn id="57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L 1.11111E-6 0.25 " pathEditMode="relative" rAng="0" ptsTypes="AA">
                                      <p:cBhvr>
                                        <p:cTn id="58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-2.22222E-6 0.25 " pathEditMode="relative" rAng="0" ptsTypes="AA">
                                      <p:cBhvr>
                                        <p:cTn id="5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1.94444E-6 0.25 " pathEditMode="relative" rAng="0" ptsTypes="AA">
                                      <p:cBhvr>
                                        <p:cTn id="58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33333E-6 L -2.22222E-6 0.25 " pathEditMode="relative" rAng="0" ptsTypes="AA">
                                      <p:cBhvr>
                                        <p:cTn id="58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-2.22222E-6 0.25 " pathEditMode="relative" rAng="0" ptsTypes="AA">
                                      <p:cBhvr>
                                        <p:cTn id="58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25 " pathEditMode="relative" rAng="0" ptsTypes="AA">
                                      <p:cBhvr>
                                        <p:cTn id="59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L -2.22222E-6 0.25 " pathEditMode="relative" rAng="0" ptsTypes="AA">
                                      <p:cBhvr>
                                        <p:cTn id="59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1.11111E-6 0.25 " pathEditMode="relative" rAng="0" ptsTypes="AA">
                                      <p:cBhvr>
                                        <p:cTn id="59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1.94444E-6 0.25 " pathEditMode="relative" rAng="0" ptsTypes="AA">
                                      <p:cBhvr>
                                        <p:cTn id="59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3333E-6 L 4.72222E-6 0.25 " pathEditMode="relative" rAng="0" ptsTypes="AA">
                                      <p:cBhvr>
                                        <p:cTn id="5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1.94444E-6 0.25 " pathEditMode="relative" rAng="0" ptsTypes="AA">
                                      <p:cBhvr>
                                        <p:cTn id="60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2.22222E-6 0.25 " pathEditMode="relative" rAng="0" ptsTypes="AA">
                                      <p:cBhvr>
                                        <p:cTn id="60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3.05556E-6 0.25 " pathEditMode="relative" rAng="0" ptsTypes="AA">
                                      <p:cBhvr>
                                        <p:cTn id="60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3.88889E-6 0.25 " pathEditMode="relative" rAng="0" ptsTypes="AA">
                                      <p:cBhvr>
                                        <p:cTn id="60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4.72222E-6 0.25 " pathEditMode="relative" rAng="0" ptsTypes="AA">
                                      <p:cBhvr>
                                        <p:cTn id="60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-1.94444E-6 0.25 " pathEditMode="relative" rAng="0" ptsTypes="AA">
                                      <p:cBhvr>
                                        <p:cTn id="61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4.44444E-6 0.25 " pathEditMode="relative" rAng="0" ptsTypes="AA">
                                      <p:cBhvr>
                                        <p:cTn id="61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25 " pathEditMode="relative" rAng="0" ptsTypes="AA">
                                      <p:cBhvr>
                                        <p:cTn id="61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1.66667E-6 0.25 " pathEditMode="relative" rAng="0" ptsTypes="AA">
                                      <p:cBhvr>
                                        <p:cTn id="61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6 L 1.38889E-6 0.25 " pathEditMode="relative" rAng="0" ptsTypes="AA">
                                      <p:cBhvr>
                                        <p:cTn id="61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3.33333E-6 0.25 " pathEditMode="relative" rAng="0" ptsTypes="AA">
                                      <p:cBhvr>
                                        <p:cTn id="62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2.5E-6 0.25 " pathEditMode="relative" rAng="0" ptsTypes="AA">
                                      <p:cBhvr>
                                        <p:cTn id="62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-1.11111E-6 0.25 " pathEditMode="relative" rAng="0" ptsTypes="AA">
                                      <p:cBhvr>
                                        <p:cTn id="62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1.66667E-6 0.25 " pathEditMode="relative" rAng="0" ptsTypes="AA">
                                      <p:cBhvr>
                                        <p:cTn id="62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4.16667E-6 0.25 " pathEditMode="relative" rAng="0" ptsTypes="AA">
                                      <p:cBhvr>
                                        <p:cTn id="62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2.5E-6 0.25 " pathEditMode="relative" rAng="0" ptsTypes="AA">
                                      <p:cBhvr>
                                        <p:cTn id="63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0.25 " pathEditMode="relative" rAng="0" ptsTypes="AA">
                                      <p:cBhvr>
                                        <p:cTn id="63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1.38889E-6 0.25 " pathEditMode="relative" rAng="0" ptsTypes="AA">
                                      <p:cBhvr>
                                        <p:cTn id="63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0.25 " pathEditMode="relative" rAng="0" ptsTypes="AA">
                                      <p:cBhvr>
                                        <p:cTn id="63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2.77778E-7 0.25 " pathEditMode="relative" rAng="0" ptsTypes="AA">
                                      <p:cBhvr>
                                        <p:cTn id="6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7.40741E-7 L 5.55112E-17 0.25 " pathEditMode="relative" rAng="0" ptsTypes="AA">
                                      <p:cBhvr>
                                        <p:cTn id="6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5.55112E-17 0.25 " pathEditMode="relative" rAng="0" ptsTypes="AA">
                                      <p:cBhvr>
                                        <p:cTn id="64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-3.61111E-6 0.25 " pathEditMode="relative" rAng="0" ptsTypes="AA">
                                      <p:cBhvr>
                                        <p:cTn id="6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25 " pathEditMode="relative" rAng="0" ptsTypes="AA">
                                      <p:cBhvr>
                                        <p:cTn id="64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1.66667E-6 0.25 " pathEditMode="relative" rAng="0" ptsTypes="AA">
                                      <p:cBhvr>
                                        <p:cTn id="64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1.38889E-6 0.25 " pathEditMode="relative" rAng="0" ptsTypes="AA">
                                      <p:cBhvr>
                                        <p:cTn id="65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-3.88889E-6 0.25 " pathEditMode="relative" rAng="0" ptsTypes="AA">
                                      <p:cBhvr>
                                        <p:cTn id="65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2.5E-6 0.25 " pathEditMode="relative" rAng="0" ptsTypes="AA">
                                      <p:cBhvr>
                                        <p:cTn id="65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96296E-6 L 4.44444E-6 0.25 " pathEditMode="relative" rAng="0" ptsTypes="AA">
                                      <p:cBhvr>
                                        <p:cTn id="65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3.33333E-6 0.25 " pathEditMode="relative" rAng="0" ptsTypes="AA">
                                      <p:cBhvr>
                                        <p:cTn id="65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8.33333E-7 0.25 " pathEditMode="relative" rAng="0" ptsTypes="AA">
                                      <p:cBhvr>
                                        <p:cTn id="66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48148E-6 L -2.77778E-6 0.25 " pathEditMode="relative" rAng="0" ptsTypes="AA">
                                      <p:cBhvr>
                                        <p:cTn id="66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3.61111E-6 0.25 " pathEditMode="relative" rAng="0" ptsTypes="AA">
                                      <p:cBhvr>
                                        <p:cTn id="66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3.88889E-6 0.25 " pathEditMode="relative" rAng="0" ptsTypes="AA">
                                      <p:cBhvr>
                                        <p:cTn id="66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-4.44444E-6 0.25 " pathEditMode="relative" rAng="0" ptsTypes="AA">
                                      <p:cBhvr>
                                        <p:cTn id="66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2500"/>
                            </p:stCondLst>
                            <p:childTnLst>
                              <p:par>
                                <p:cTn id="6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/>
      <p:bldP spid="12" grpId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 animBg="1"/>
      <p:bldP spid="25" grpId="1" animBg="1"/>
      <p:bldP spid="26" grpId="0"/>
      <p:bldP spid="26" grpId="1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r>
              <a:rPr lang="en-US" dirty="0"/>
              <a:t>More effective at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90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E4F7-5DCE-4796-86AB-06F739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detects splicing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9BD666-4621-4EE6-9893-26AB79AC8161}"/>
              </a:ext>
            </a:extLst>
          </p:cNvPr>
          <p:cNvGrpSpPr/>
          <p:nvPr/>
        </p:nvGrpSpPr>
        <p:grpSpPr>
          <a:xfrm>
            <a:off x="1829424" y="1943957"/>
            <a:ext cx="8533152" cy="2970086"/>
            <a:chOff x="2652712" y="2237173"/>
            <a:chExt cx="6886575" cy="2396971"/>
          </a:xfrm>
        </p:grpSpPr>
        <p:pic>
          <p:nvPicPr>
            <p:cNvPr id="1026" name="Picture 2" descr="RNAseq - an introduction">
              <a:extLst>
                <a:ext uri="{FF2B5EF4-FFF2-40B4-BE49-F238E27FC236}">
                  <a16:creationId xmlns:a16="http://schemas.microsoft.com/office/drawing/2014/main" id="{F0A1CE6E-9A5E-454C-83CC-55695DB9D6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25" b="52888"/>
            <a:stretch/>
          </p:blipFill>
          <p:spPr bwMode="auto">
            <a:xfrm>
              <a:off x="2652712" y="2547891"/>
              <a:ext cx="6886575" cy="208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172393-896F-48BF-B318-8C4ACC282A34}"/>
                </a:ext>
              </a:extLst>
            </p:cNvPr>
            <p:cNvSpPr/>
            <p:nvPr/>
          </p:nvSpPr>
          <p:spPr>
            <a:xfrm>
              <a:off x="8114190" y="2237173"/>
              <a:ext cx="1425097" cy="541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149EB85-86C4-4EAD-B0C1-8592C573B9B1}"/>
              </a:ext>
            </a:extLst>
          </p:cNvPr>
          <p:cNvSpPr txBox="1"/>
          <p:nvPr/>
        </p:nvSpPr>
        <p:spPr>
          <a:xfrm>
            <a:off x="1480" y="640700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https://galaxyproject.org/tutorials/rb_rnaseq/</a:t>
            </a:r>
          </a:p>
        </p:txBody>
      </p:sp>
    </p:spTree>
    <p:extLst>
      <p:ext uri="{BB962C8B-B14F-4D97-AF65-F5344CB8AC3E}">
        <p14:creationId xmlns:p14="http://schemas.microsoft.com/office/powerpoint/2010/main" val="2722692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1E80AD-41CC-416B-9F5B-E14C1E8D0DD1}"/>
              </a:ext>
            </a:extLst>
          </p:cNvPr>
          <p:cNvSpPr txBox="1"/>
          <p:nvPr/>
        </p:nvSpPr>
        <p:spPr>
          <a:xfrm>
            <a:off x="4948539" y="3244334"/>
            <a:ext cx="2294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IGV Demo</a:t>
            </a:r>
          </a:p>
        </p:txBody>
      </p:sp>
    </p:spTree>
    <p:extLst>
      <p:ext uri="{BB962C8B-B14F-4D97-AF65-F5344CB8AC3E}">
        <p14:creationId xmlns:p14="http://schemas.microsoft.com/office/powerpoint/2010/main" val="3003227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4AA5E4-FFEC-4EBE-AF84-7E9168BB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917"/>
            <a:ext cx="12192000" cy="5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93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4AA5E4-FFEC-4EBE-AF84-7E9168BB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917"/>
            <a:ext cx="12192000" cy="59441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4BF45-AB6F-4BD6-AECD-2376CE68B79E}"/>
              </a:ext>
            </a:extLst>
          </p:cNvPr>
          <p:cNvSpPr txBox="1"/>
          <p:nvPr/>
        </p:nvSpPr>
        <p:spPr>
          <a:xfrm>
            <a:off x="2771885" y="2921167"/>
            <a:ext cx="6648230" cy="101566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/>
              <a:t>Next step: Quantify!</a:t>
            </a:r>
          </a:p>
        </p:txBody>
      </p:sp>
    </p:spTree>
    <p:extLst>
      <p:ext uri="{BB962C8B-B14F-4D97-AF65-F5344CB8AC3E}">
        <p14:creationId xmlns:p14="http://schemas.microsoft.com/office/powerpoint/2010/main" val="2423836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8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573CE4-5C32-5947-8C80-48E24BC53336}"/>
              </a:ext>
            </a:extLst>
          </p:cNvPr>
          <p:cNvSpPr txBox="1"/>
          <p:nvPr/>
        </p:nvSpPr>
        <p:spPr>
          <a:xfrm>
            <a:off x="1906308" y="127480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693654-3889-A146-9EFA-FD520C737E6A}"/>
              </a:ext>
            </a:extLst>
          </p:cNvPr>
          <p:cNvCxnSpPr>
            <a:cxnSpLocks/>
          </p:cNvCxnSpPr>
          <p:nvPr/>
        </p:nvCxnSpPr>
        <p:spPr>
          <a:xfrm>
            <a:off x="2428246" y="1644134"/>
            <a:ext cx="314955" cy="870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4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573CE4-5C32-5947-8C80-48E24BC53336}"/>
              </a:ext>
            </a:extLst>
          </p:cNvPr>
          <p:cNvSpPr txBox="1"/>
          <p:nvPr/>
        </p:nvSpPr>
        <p:spPr>
          <a:xfrm>
            <a:off x="1906308" y="127480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693654-3889-A146-9EFA-FD520C737E6A}"/>
              </a:ext>
            </a:extLst>
          </p:cNvPr>
          <p:cNvCxnSpPr>
            <a:cxnSpLocks/>
          </p:cNvCxnSpPr>
          <p:nvPr/>
        </p:nvCxnSpPr>
        <p:spPr>
          <a:xfrm>
            <a:off x="2428246" y="1644134"/>
            <a:ext cx="314955" cy="870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DBB294-E71D-4E3B-BAA7-70E93169FE1A}"/>
              </a:ext>
            </a:extLst>
          </p:cNvPr>
          <p:cNvCxnSpPr/>
          <p:nvPr/>
        </p:nvCxnSpPr>
        <p:spPr>
          <a:xfrm>
            <a:off x="2310063" y="4937759"/>
            <a:ext cx="0" cy="1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9654B2-3D86-4E5F-8959-AA31204F040E}"/>
              </a:ext>
            </a:extLst>
          </p:cNvPr>
          <p:cNvSpPr txBox="1"/>
          <p:nvPr/>
        </p:nvSpPr>
        <p:spPr>
          <a:xfrm>
            <a:off x="1496000" y="6227545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35k + rows </a:t>
            </a:r>
          </a:p>
        </p:txBody>
      </p:sp>
    </p:spTree>
    <p:extLst>
      <p:ext uri="{BB962C8B-B14F-4D97-AF65-F5344CB8AC3E}">
        <p14:creationId xmlns:p14="http://schemas.microsoft.com/office/powerpoint/2010/main" val="227034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0D4E39-8731-444A-A5E6-833DC28B3D6E}"/>
              </a:ext>
            </a:extLst>
          </p:cNvPr>
          <p:cNvCxnSpPr/>
          <p:nvPr/>
        </p:nvCxnSpPr>
        <p:spPr>
          <a:xfrm flipH="1">
            <a:off x="4800600" y="1600200"/>
            <a:ext cx="45720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25556D-9C46-8549-90AD-3B1A4AD7ADDF}"/>
              </a:ext>
            </a:extLst>
          </p:cNvPr>
          <p:cNvSpPr txBox="1"/>
          <p:nvPr/>
        </p:nvSpPr>
        <p:spPr>
          <a:xfrm>
            <a:off x="5254487" y="1340718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73CE4-5C32-5947-8C80-48E24BC53336}"/>
              </a:ext>
            </a:extLst>
          </p:cNvPr>
          <p:cNvSpPr txBox="1"/>
          <p:nvPr/>
        </p:nvSpPr>
        <p:spPr>
          <a:xfrm>
            <a:off x="1906308" y="127480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693654-3889-A146-9EFA-FD520C737E6A}"/>
              </a:ext>
            </a:extLst>
          </p:cNvPr>
          <p:cNvCxnSpPr>
            <a:cxnSpLocks/>
          </p:cNvCxnSpPr>
          <p:nvPr/>
        </p:nvCxnSpPr>
        <p:spPr>
          <a:xfrm>
            <a:off x="2428246" y="1644134"/>
            <a:ext cx="314955" cy="870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DBB294-E71D-4E3B-BAA7-70E93169FE1A}"/>
              </a:ext>
            </a:extLst>
          </p:cNvPr>
          <p:cNvCxnSpPr/>
          <p:nvPr/>
        </p:nvCxnSpPr>
        <p:spPr>
          <a:xfrm>
            <a:off x="2310063" y="4937759"/>
            <a:ext cx="0" cy="1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9654B2-3D86-4E5F-8959-AA31204F040E}"/>
              </a:ext>
            </a:extLst>
          </p:cNvPr>
          <p:cNvSpPr txBox="1"/>
          <p:nvPr/>
        </p:nvSpPr>
        <p:spPr>
          <a:xfrm>
            <a:off x="1496000" y="6227545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35k + rows </a:t>
            </a:r>
          </a:p>
        </p:txBody>
      </p:sp>
    </p:spTree>
    <p:extLst>
      <p:ext uri="{BB962C8B-B14F-4D97-AF65-F5344CB8AC3E}">
        <p14:creationId xmlns:p14="http://schemas.microsoft.com/office/powerpoint/2010/main" val="840694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0D4E39-8731-444A-A5E6-833DC28B3D6E}"/>
              </a:ext>
            </a:extLst>
          </p:cNvPr>
          <p:cNvCxnSpPr/>
          <p:nvPr/>
        </p:nvCxnSpPr>
        <p:spPr>
          <a:xfrm flipH="1">
            <a:off x="4800600" y="1600200"/>
            <a:ext cx="45720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25556D-9C46-8549-90AD-3B1A4AD7ADDF}"/>
              </a:ext>
            </a:extLst>
          </p:cNvPr>
          <p:cNvSpPr txBox="1"/>
          <p:nvPr/>
        </p:nvSpPr>
        <p:spPr>
          <a:xfrm>
            <a:off x="5254487" y="1340718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73CE4-5C32-5947-8C80-48E24BC53336}"/>
              </a:ext>
            </a:extLst>
          </p:cNvPr>
          <p:cNvSpPr txBox="1"/>
          <p:nvPr/>
        </p:nvSpPr>
        <p:spPr>
          <a:xfrm>
            <a:off x="1906308" y="127480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693654-3889-A146-9EFA-FD520C737E6A}"/>
              </a:ext>
            </a:extLst>
          </p:cNvPr>
          <p:cNvCxnSpPr>
            <a:cxnSpLocks/>
          </p:cNvCxnSpPr>
          <p:nvPr/>
        </p:nvCxnSpPr>
        <p:spPr>
          <a:xfrm>
            <a:off x="2428246" y="1644134"/>
            <a:ext cx="314955" cy="870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CD6B21-A136-544C-9FDA-EBC9BC20926C}"/>
              </a:ext>
            </a:extLst>
          </p:cNvPr>
          <p:cNvCxnSpPr>
            <a:cxnSpLocks/>
          </p:cNvCxnSpPr>
          <p:nvPr/>
        </p:nvCxnSpPr>
        <p:spPr>
          <a:xfrm flipH="1">
            <a:off x="7122120" y="1644135"/>
            <a:ext cx="802680" cy="1094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8A2B9A-E9C4-7348-BF88-F529B72B68B9}"/>
              </a:ext>
            </a:extLst>
          </p:cNvPr>
          <p:cNvSpPr txBox="1"/>
          <p:nvPr/>
        </p:nvSpPr>
        <p:spPr>
          <a:xfrm>
            <a:off x="7919097" y="1182470"/>
            <a:ext cx="274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sequence reads aligned to this gene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DBB294-E71D-4E3B-BAA7-70E93169FE1A}"/>
              </a:ext>
            </a:extLst>
          </p:cNvPr>
          <p:cNvCxnSpPr/>
          <p:nvPr/>
        </p:nvCxnSpPr>
        <p:spPr>
          <a:xfrm>
            <a:off x="2310063" y="4937759"/>
            <a:ext cx="0" cy="1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9654B2-3D86-4E5F-8959-AA31204F040E}"/>
              </a:ext>
            </a:extLst>
          </p:cNvPr>
          <p:cNvSpPr txBox="1"/>
          <p:nvPr/>
        </p:nvSpPr>
        <p:spPr>
          <a:xfrm>
            <a:off x="1496000" y="6227545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35k + rows </a:t>
            </a:r>
          </a:p>
        </p:txBody>
      </p:sp>
    </p:spTree>
    <p:extLst>
      <p:ext uri="{BB962C8B-B14F-4D97-AF65-F5344CB8AC3E}">
        <p14:creationId xmlns:p14="http://schemas.microsoft.com/office/powerpoint/2010/main" val="1276524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D38AD6-CB2F-4373-AB6D-3782F43F3657}"/>
              </a:ext>
            </a:extLst>
          </p:cNvPr>
          <p:cNvSpPr/>
          <p:nvPr/>
        </p:nvSpPr>
        <p:spPr>
          <a:xfrm>
            <a:off x="4350058" y="1672932"/>
            <a:ext cx="2769833" cy="3667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Alzheimer’s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C1C1BB-67F0-419F-8893-4073FCE30245}"/>
              </a:ext>
            </a:extLst>
          </p:cNvPr>
          <p:cNvSpPr/>
          <p:nvPr/>
        </p:nvSpPr>
        <p:spPr>
          <a:xfrm>
            <a:off x="7119891" y="1672932"/>
            <a:ext cx="2257489" cy="36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Healthy Controls</a:t>
            </a:r>
          </a:p>
        </p:txBody>
      </p:sp>
    </p:spTree>
    <p:extLst>
      <p:ext uri="{BB962C8B-B14F-4D97-AF65-F5344CB8AC3E}">
        <p14:creationId xmlns:p14="http://schemas.microsoft.com/office/powerpoint/2010/main" val="134741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417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85" y="2332607"/>
            <a:ext cx="6786580" cy="38780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D38AD6-CB2F-4373-AB6D-3782F43F3657}"/>
              </a:ext>
            </a:extLst>
          </p:cNvPr>
          <p:cNvSpPr/>
          <p:nvPr/>
        </p:nvSpPr>
        <p:spPr>
          <a:xfrm>
            <a:off x="2805343" y="1948139"/>
            <a:ext cx="2769833" cy="3667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Alzheimer’s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C1C1BB-67F0-419F-8893-4073FCE30245}"/>
              </a:ext>
            </a:extLst>
          </p:cNvPr>
          <p:cNvSpPr/>
          <p:nvPr/>
        </p:nvSpPr>
        <p:spPr>
          <a:xfrm>
            <a:off x="5575176" y="1948139"/>
            <a:ext cx="2257489" cy="36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Healthy Controls</a:t>
            </a:r>
          </a:p>
        </p:txBody>
      </p:sp>
    </p:spTree>
    <p:extLst>
      <p:ext uri="{BB962C8B-B14F-4D97-AF65-F5344CB8AC3E}">
        <p14:creationId xmlns:p14="http://schemas.microsoft.com/office/powerpoint/2010/main" val="3243562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 Count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85" y="2332607"/>
            <a:ext cx="6786580" cy="38780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D38AD6-CB2F-4373-AB6D-3782F43F3657}"/>
              </a:ext>
            </a:extLst>
          </p:cNvPr>
          <p:cNvSpPr/>
          <p:nvPr/>
        </p:nvSpPr>
        <p:spPr>
          <a:xfrm>
            <a:off x="2805343" y="1948139"/>
            <a:ext cx="2769833" cy="3667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Alzheimer’s Disease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C1C1BB-67F0-419F-8893-4073FCE30245}"/>
              </a:ext>
            </a:extLst>
          </p:cNvPr>
          <p:cNvSpPr/>
          <p:nvPr/>
        </p:nvSpPr>
        <p:spPr>
          <a:xfrm>
            <a:off x="5575176" y="1948139"/>
            <a:ext cx="2257489" cy="366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Healthy 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0625-6F09-4592-8FD7-04CA2FABDB77}"/>
              </a:ext>
            </a:extLst>
          </p:cNvPr>
          <p:cNvSpPr txBox="1"/>
          <p:nvPr/>
        </p:nvSpPr>
        <p:spPr>
          <a:xfrm>
            <a:off x="8433786" y="2654423"/>
            <a:ext cx="3204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Differentially expressed genes?</a:t>
            </a:r>
          </a:p>
        </p:txBody>
      </p:sp>
    </p:spTree>
    <p:extLst>
      <p:ext uri="{BB962C8B-B14F-4D97-AF65-F5344CB8AC3E}">
        <p14:creationId xmlns:p14="http://schemas.microsoft.com/office/powerpoint/2010/main" val="3716640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67" y="152061"/>
            <a:ext cx="11026066" cy="1325563"/>
          </a:xfrm>
        </p:spPr>
        <p:txBody>
          <a:bodyPr/>
          <a:lstStyle/>
          <a:p>
            <a:r>
              <a:rPr lang="en-US" dirty="0"/>
              <a:t>RNA-Seq can detect changes </a:t>
            </a:r>
            <a:r>
              <a:rPr lang="en-US" i="1" dirty="0"/>
              <a:t>between</a:t>
            </a:r>
            <a:r>
              <a:rPr lang="en-US" dirty="0"/>
              <a:t> samples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8F09E-A2B8-4E99-AAD3-0C5EC061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3" r="11843"/>
          <a:stretch/>
        </p:blipFill>
        <p:spPr>
          <a:xfrm>
            <a:off x="582967" y="2303455"/>
            <a:ext cx="5068849" cy="4255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95A41-9520-4CAD-9DF6-B863A525B235}"/>
              </a:ext>
            </a:extLst>
          </p:cNvPr>
          <p:cNvSpPr/>
          <p:nvPr/>
        </p:nvSpPr>
        <p:spPr>
          <a:xfrm>
            <a:off x="5711190" y="2119851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BBDDF-D830-47ED-B96E-C672E81B646E}"/>
              </a:ext>
            </a:extLst>
          </p:cNvPr>
          <p:cNvSpPr/>
          <p:nvPr/>
        </p:nvSpPr>
        <p:spPr>
          <a:xfrm>
            <a:off x="5089642" y="2150399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4951D-B357-46E0-B63C-8465FEF0189D}"/>
              </a:ext>
            </a:extLst>
          </p:cNvPr>
          <p:cNvSpPr/>
          <p:nvPr/>
        </p:nvSpPr>
        <p:spPr>
          <a:xfrm rot="5400000">
            <a:off x="5745597" y="2321827"/>
            <a:ext cx="468318" cy="1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C3A191-0235-43D2-80F1-0C99A45C3851}"/>
              </a:ext>
            </a:extLst>
          </p:cNvPr>
          <p:cNvGrpSpPr/>
          <p:nvPr/>
        </p:nvGrpSpPr>
        <p:grpSpPr>
          <a:xfrm>
            <a:off x="6432316" y="1477624"/>
            <a:ext cx="5028645" cy="5266229"/>
            <a:chOff x="6432316" y="1477624"/>
            <a:chExt cx="5028645" cy="5266229"/>
          </a:xfrm>
        </p:grpSpPr>
        <p:pic>
          <p:nvPicPr>
            <p:cNvPr id="12" name="Picture 11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DF2E9D8-8C57-42F1-9725-3A8F97DDB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49" b="86009"/>
            <a:stretch/>
          </p:blipFill>
          <p:spPr>
            <a:xfrm>
              <a:off x="6432316" y="1477624"/>
              <a:ext cx="2408606" cy="716833"/>
            </a:xfrm>
            <a:prstGeom prst="rect">
              <a:avLst/>
            </a:prstGeom>
          </p:spPr>
        </p:pic>
        <p:pic>
          <p:nvPicPr>
            <p:cNvPr id="30" name="Picture 2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3F9EF8F9-A884-4B9D-A573-5AF1332FB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" t="13125" b="5337"/>
            <a:stretch/>
          </p:blipFill>
          <p:spPr>
            <a:xfrm>
              <a:off x="6702100" y="2196380"/>
              <a:ext cx="4758861" cy="41777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6C8F38-D3D8-43D7-AF72-875E43D3213B}"/>
                </a:ext>
              </a:extLst>
            </p:cNvPr>
            <p:cNvSpPr txBox="1"/>
            <p:nvPr/>
          </p:nvSpPr>
          <p:spPr>
            <a:xfrm>
              <a:off x="9940677" y="637452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A4377B-7C2C-4770-9346-13F29721A1EE}"/>
                </a:ext>
              </a:extLst>
            </p:cNvPr>
            <p:cNvSpPr txBox="1"/>
            <p:nvPr/>
          </p:nvSpPr>
          <p:spPr>
            <a:xfrm>
              <a:off x="7871120" y="637452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NCI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DACBFA-5097-4A75-BF7F-AEF71874F124}"/>
              </a:ext>
            </a:extLst>
          </p:cNvPr>
          <p:cNvSpPr/>
          <p:nvPr/>
        </p:nvSpPr>
        <p:spPr>
          <a:xfrm>
            <a:off x="1020932" y="5646197"/>
            <a:ext cx="4590680" cy="23081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4A61B-8407-4034-82C8-A6951F263437}"/>
              </a:ext>
            </a:extLst>
          </p:cNvPr>
          <p:cNvSpPr txBox="1"/>
          <p:nvPr/>
        </p:nvSpPr>
        <p:spPr>
          <a:xfrm>
            <a:off x="1765540" y="1661234"/>
            <a:ext cx="470000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2A431-59D9-42D8-A6AD-4B503220A32A}"/>
              </a:ext>
            </a:extLst>
          </p:cNvPr>
          <p:cNvSpPr txBox="1"/>
          <p:nvPr/>
        </p:nvSpPr>
        <p:spPr>
          <a:xfrm>
            <a:off x="3676663" y="1658239"/>
            <a:ext cx="51969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NCI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5AF6D3-BB12-4870-9314-13B27F22EEEB}"/>
              </a:ext>
            </a:extLst>
          </p:cNvPr>
          <p:cNvSpPr/>
          <p:nvPr/>
        </p:nvSpPr>
        <p:spPr>
          <a:xfrm>
            <a:off x="1176079" y="2102655"/>
            <a:ext cx="1648922" cy="183604"/>
          </a:xfrm>
          <a:prstGeom prst="rect">
            <a:avLst/>
          </a:prstGeom>
          <a:solidFill>
            <a:srgbClr val="00BF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CB7C44-E78E-4622-BD44-0ED36186D051}"/>
              </a:ext>
            </a:extLst>
          </p:cNvPr>
          <p:cNvSpPr/>
          <p:nvPr/>
        </p:nvSpPr>
        <p:spPr>
          <a:xfrm>
            <a:off x="2850666" y="2104314"/>
            <a:ext cx="2198490" cy="183604"/>
          </a:xfrm>
          <a:prstGeom prst="rect">
            <a:avLst/>
          </a:prstGeom>
          <a:solidFill>
            <a:srgbClr val="F876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67" y="152061"/>
            <a:ext cx="11026066" cy="1325563"/>
          </a:xfrm>
        </p:spPr>
        <p:txBody>
          <a:bodyPr/>
          <a:lstStyle/>
          <a:p>
            <a:r>
              <a:rPr lang="en-US" dirty="0"/>
              <a:t>RNA-Seq can detect changes </a:t>
            </a:r>
            <a:r>
              <a:rPr lang="en-US" i="1" dirty="0"/>
              <a:t>between</a:t>
            </a:r>
            <a:r>
              <a:rPr lang="en-US" dirty="0"/>
              <a:t> samples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8F09E-A2B8-4E99-AAD3-0C5EC061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3" r="11843"/>
          <a:stretch/>
        </p:blipFill>
        <p:spPr>
          <a:xfrm>
            <a:off x="582967" y="2303455"/>
            <a:ext cx="5068849" cy="4255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95A41-9520-4CAD-9DF6-B863A525B235}"/>
              </a:ext>
            </a:extLst>
          </p:cNvPr>
          <p:cNvSpPr/>
          <p:nvPr/>
        </p:nvSpPr>
        <p:spPr>
          <a:xfrm>
            <a:off x="5711190" y="2119851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BBDDF-D830-47ED-B96E-C672E81B646E}"/>
              </a:ext>
            </a:extLst>
          </p:cNvPr>
          <p:cNvSpPr/>
          <p:nvPr/>
        </p:nvSpPr>
        <p:spPr>
          <a:xfrm>
            <a:off x="5089642" y="2150399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4951D-B357-46E0-B63C-8465FEF0189D}"/>
              </a:ext>
            </a:extLst>
          </p:cNvPr>
          <p:cNvSpPr/>
          <p:nvPr/>
        </p:nvSpPr>
        <p:spPr>
          <a:xfrm rot="5400000">
            <a:off x="5745597" y="2321827"/>
            <a:ext cx="468318" cy="1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C3A191-0235-43D2-80F1-0C99A45C3851}"/>
              </a:ext>
            </a:extLst>
          </p:cNvPr>
          <p:cNvGrpSpPr/>
          <p:nvPr/>
        </p:nvGrpSpPr>
        <p:grpSpPr>
          <a:xfrm>
            <a:off x="6432316" y="1477624"/>
            <a:ext cx="5028645" cy="5266229"/>
            <a:chOff x="6432316" y="1477624"/>
            <a:chExt cx="5028645" cy="5266229"/>
          </a:xfrm>
        </p:grpSpPr>
        <p:pic>
          <p:nvPicPr>
            <p:cNvPr id="12" name="Picture 11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DF2E9D8-8C57-42F1-9725-3A8F97DDB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49" b="86009"/>
            <a:stretch/>
          </p:blipFill>
          <p:spPr>
            <a:xfrm>
              <a:off x="6432316" y="1477624"/>
              <a:ext cx="2408606" cy="716833"/>
            </a:xfrm>
            <a:prstGeom prst="rect">
              <a:avLst/>
            </a:prstGeom>
          </p:spPr>
        </p:pic>
        <p:pic>
          <p:nvPicPr>
            <p:cNvPr id="30" name="Picture 2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3F9EF8F9-A884-4B9D-A573-5AF1332FB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" t="13125" b="5337"/>
            <a:stretch/>
          </p:blipFill>
          <p:spPr>
            <a:xfrm>
              <a:off x="6702100" y="2196380"/>
              <a:ext cx="4758861" cy="41777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6C8F38-D3D8-43D7-AF72-875E43D3213B}"/>
                </a:ext>
              </a:extLst>
            </p:cNvPr>
            <p:cNvSpPr txBox="1"/>
            <p:nvPr/>
          </p:nvSpPr>
          <p:spPr>
            <a:xfrm>
              <a:off x="9940677" y="637452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A4377B-7C2C-4770-9346-13F29721A1EE}"/>
                </a:ext>
              </a:extLst>
            </p:cNvPr>
            <p:cNvSpPr txBox="1"/>
            <p:nvPr/>
          </p:nvSpPr>
          <p:spPr>
            <a:xfrm>
              <a:off x="7871120" y="637452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NCI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DACBFA-5097-4A75-BF7F-AEF71874F124}"/>
              </a:ext>
            </a:extLst>
          </p:cNvPr>
          <p:cNvSpPr/>
          <p:nvPr/>
        </p:nvSpPr>
        <p:spPr>
          <a:xfrm>
            <a:off x="1020932" y="5646197"/>
            <a:ext cx="4590680" cy="23081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4A61B-8407-4034-82C8-A6951F263437}"/>
              </a:ext>
            </a:extLst>
          </p:cNvPr>
          <p:cNvSpPr txBox="1"/>
          <p:nvPr/>
        </p:nvSpPr>
        <p:spPr>
          <a:xfrm>
            <a:off x="1765540" y="1661234"/>
            <a:ext cx="470000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2A431-59D9-42D8-A6AD-4B503220A32A}"/>
              </a:ext>
            </a:extLst>
          </p:cNvPr>
          <p:cNvSpPr txBox="1"/>
          <p:nvPr/>
        </p:nvSpPr>
        <p:spPr>
          <a:xfrm>
            <a:off x="3676663" y="1658239"/>
            <a:ext cx="51969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NCI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5AF6D3-BB12-4870-9314-13B27F22EEEB}"/>
              </a:ext>
            </a:extLst>
          </p:cNvPr>
          <p:cNvSpPr/>
          <p:nvPr/>
        </p:nvSpPr>
        <p:spPr>
          <a:xfrm>
            <a:off x="1176079" y="2102655"/>
            <a:ext cx="1648922" cy="183604"/>
          </a:xfrm>
          <a:prstGeom prst="rect">
            <a:avLst/>
          </a:prstGeom>
          <a:solidFill>
            <a:srgbClr val="00BF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CB7C44-E78E-4622-BD44-0ED36186D051}"/>
              </a:ext>
            </a:extLst>
          </p:cNvPr>
          <p:cNvSpPr/>
          <p:nvPr/>
        </p:nvSpPr>
        <p:spPr>
          <a:xfrm>
            <a:off x="2850666" y="2104314"/>
            <a:ext cx="2198490" cy="183604"/>
          </a:xfrm>
          <a:prstGeom prst="rect">
            <a:avLst/>
          </a:prstGeom>
          <a:solidFill>
            <a:srgbClr val="F876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A25E3D-314D-4911-9DE0-9ECB55D18BB5}"/>
              </a:ext>
            </a:extLst>
          </p:cNvPr>
          <p:cNvSpPr/>
          <p:nvPr/>
        </p:nvSpPr>
        <p:spPr>
          <a:xfrm>
            <a:off x="1955179" y="1564606"/>
            <a:ext cx="7652552" cy="3785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Questions we can answer: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Pathways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Biological processes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New drug targets?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survival?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genotypes?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475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67" y="152061"/>
            <a:ext cx="11026066" cy="1325563"/>
          </a:xfrm>
        </p:spPr>
        <p:txBody>
          <a:bodyPr/>
          <a:lstStyle/>
          <a:p>
            <a:r>
              <a:rPr lang="en-US" dirty="0"/>
              <a:t>RNA-Seq can detect changes </a:t>
            </a:r>
            <a:r>
              <a:rPr lang="en-US" i="1" dirty="0"/>
              <a:t>between</a:t>
            </a:r>
            <a:r>
              <a:rPr lang="en-US" dirty="0"/>
              <a:t> samples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8F09E-A2B8-4E99-AAD3-0C5EC061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3" r="11843"/>
          <a:stretch/>
        </p:blipFill>
        <p:spPr>
          <a:xfrm>
            <a:off x="582967" y="2303455"/>
            <a:ext cx="5068849" cy="4255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95A41-9520-4CAD-9DF6-B863A525B235}"/>
              </a:ext>
            </a:extLst>
          </p:cNvPr>
          <p:cNvSpPr/>
          <p:nvPr/>
        </p:nvSpPr>
        <p:spPr>
          <a:xfrm>
            <a:off x="5711190" y="2119851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BBDDF-D830-47ED-B96E-C672E81B646E}"/>
              </a:ext>
            </a:extLst>
          </p:cNvPr>
          <p:cNvSpPr/>
          <p:nvPr/>
        </p:nvSpPr>
        <p:spPr>
          <a:xfrm>
            <a:off x="5089642" y="2150399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4951D-B357-46E0-B63C-8465FEF0189D}"/>
              </a:ext>
            </a:extLst>
          </p:cNvPr>
          <p:cNvSpPr/>
          <p:nvPr/>
        </p:nvSpPr>
        <p:spPr>
          <a:xfrm rot="5400000">
            <a:off x="5745597" y="2321827"/>
            <a:ext cx="468318" cy="1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C3A191-0235-43D2-80F1-0C99A45C3851}"/>
              </a:ext>
            </a:extLst>
          </p:cNvPr>
          <p:cNvGrpSpPr/>
          <p:nvPr/>
        </p:nvGrpSpPr>
        <p:grpSpPr>
          <a:xfrm>
            <a:off x="6432316" y="1477624"/>
            <a:ext cx="5028645" cy="5266229"/>
            <a:chOff x="6432316" y="1477624"/>
            <a:chExt cx="5028645" cy="5266229"/>
          </a:xfrm>
        </p:grpSpPr>
        <p:pic>
          <p:nvPicPr>
            <p:cNvPr id="12" name="Picture 11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DF2E9D8-8C57-42F1-9725-3A8F97DDB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49" b="86009"/>
            <a:stretch/>
          </p:blipFill>
          <p:spPr>
            <a:xfrm>
              <a:off x="6432316" y="1477624"/>
              <a:ext cx="2408606" cy="716833"/>
            </a:xfrm>
            <a:prstGeom prst="rect">
              <a:avLst/>
            </a:prstGeom>
          </p:spPr>
        </p:pic>
        <p:pic>
          <p:nvPicPr>
            <p:cNvPr id="30" name="Picture 2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3F9EF8F9-A884-4B9D-A573-5AF1332FB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" t="13125" b="5337"/>
            <a:stretch/>
          </p:blipFill>
          <p:spPr>
            <a:xfrm>
              <a:off x="6702100" y="2196380"/>
              <a:ext cx="4758861" cy="41777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6C8F38-D3D8-43D7-AF72-875E43D3213B}"/>
                </a:ext>
              </a:extLst>
            </p:cNvPr>
            <p:cNvSpPr txBox="1"/>
            <p:nvPr/>
          </p:nvSpPr>
          <p:spPr>
            <a:xfrm>
              <a:off x="9940677" y="637452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A4377B-7C2C-4770-9346-13F29721A1EE}"/>
                </a:ext>
              </a:extLst>
            </p:cNvPr>
            <p:cNvSpPr txBox="1"/>
            <p:nvPr/>
          </p:nvSpPr>
          <p:spPr>
            <a:xfrm>
              <a:off x="7871120" y="637452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NCI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DACBFA-5097-4A75-BF7F-AEF71874F124}"/>
              </a:ext>
            </a:extLst>
          </p:cNvPr>
          <p:cNvSpPr/>
          <p:nvPr/>
        </p:nvSpPr>
        <p:spPr>
          <a:xfrm>
            <a:off x="1020932" y="5646197"/>
            <a:ext cx="4590680" cy="23081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4A61B-8407-4034-82C8-A6951F263437}"/>
              </a:ext>
            </a:extLst>
          </p:cNvPr>
          <p:cNvSpPr txBox="1"/>
          <p:nvPr/>
        </p:nvSpPr>
        <p:spPr>
          <a:xfrm>
            <a:off x="1765540" y="1661234"/>
            <a:ext cx="470000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2A431-59D9-42D8-A6AD-4B503220A32A}"/>
              </a:ext>
            </a:extLst>
          </p:cNvPr>
          <p:cNvSpPr txBox="1"/>
          <p:nvPr/>
        </p:nvSpPr>
        <p:spPr>
          <a:xfrm>
            <a:off x="3676663" y="1658239"/>
            <a:ext cx="51969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NCI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5AF6D3-BB12-4870-9314-13B27F22EEEB}"/>
              </a:ext>
            </a:extLst>
          </p:cNvPr>
          <p:cNvSpPr/>
          <p:nvPr/>
        </p:nvSpPr>
        <p:spPr>
          <a:xfrm>
            <a:off x="1176079" y="2102655"/>
            <a:ext cx="1648922" cy="183604"/>
          </a:xfrm>
          <a:prstGeom prst="rect">
            <a:avLst/>
          </a:prstGeom>
          <a:solidFill>
            <a:srgbClr val="00BF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CB7C44-E78E-4622-BD44-0ED36186D051}"/>
              </a:ext>
            </a:extLst>
          </p:cNvPr>
          <p:cNvSpPr/>
          <p:nvPr/>
        </p:nvSpPr>
        <p:spPr>
          <a:xfrm>
            <a:off x="2850666" y="2104314"/>
            <a:ext cx="2198490" cy="183604"/>
          </a:xfrm>
          <a:prstGeom prst="rect">
            <a:avLst/>
          </a:prstGeom>
          <a:solidFill>
            <a:srgbClr val="F876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A25E3D-314D-4911-9DE0-9ECB55D18BB5}"/>
              </a:ext>
            </a:extLst>
          </p:cNvPr>
          <p:cNvSpPr/>
          <p:nvPr/>
        </p:nvSpPr>
        <p:spPr>
          <a:xfrm>
            <a:off x="1955179" y="1564606"/>
            <a:ext cx="7652552" cy="3785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Questions we can answer: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Pathways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Biological processes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New drug targets?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survival?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genotypes?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Questions we cannot answer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How do cellular populations change in AD vs NCI?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Do all cell types show the same differential expression?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Are there cell subpopulations which are capable of surviving? Are there vulnerable subpopulations?</a:t>
            </a:r>
          </a:p>
        </p:txBody>
      </p:sp>
    </p:spTree>
    <p:extLst>
      <p:ext uri="{BB962C8B-B14F-4D97-AF65-F5344CB8AC3E}">
        <p14:creationId xmlns:p14="http://schemas.microsoft.com/office/powerpoint/2010/main" val="4226382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933590" cy="1325563"/>
          </a:xfrm>
        </p:spPr>
        <p:txBody>
          <a:bodyPr/>
          <a:lstStyle/>
          <a:p>
            <a:r>
              <a:rPr lang="en-US" dirty="0"/>
              <a:t>RNA sequencing cannot resolve heterogeneity within complex 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41866-C2AC-4C07-9965-8F67F83F1079}"/>
              </a:ext>
            </a:extLst>
          </p:cNvPr>
          <p:cNvSpPr txBox="1"/>
          <p:nvPr/>
        </p:nvSpPr>
        <p:spPr>
          <a:xfrm>
            <a:off x="736847" y="5601811"/>
            <a:ext cx="143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Homogenous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6EC33-F9B3-4662-94AE-4100BEDC5C5C}"/>
              </a:ext>
            </a:extLst>
          </p:cNvPr>
          <p:cNvSpPr txBox="1"/>
          <p:nvPr/>
        </p:nvSpPr>
        <p:spPr>
          <a:xfrm>
            <a:off x="10020465" y="5601811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Heterogenous</a:t>
            </a: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F2CD3648-810A-4523-893C-8E90D42950F6}"/>
              </a:ext>
            </a:extLst>
          </p:cNvPr>
          <p:cNvSpPr/>
          <p:nvPr/>
        </p:nvSpPr>
        <p:spPr>
          <a:xfrm>
            <a:off x="2491666" y="5191702"/>
            <a:ext cx="7208668" cy="665796"/>
          </a:xfrm>
          <a:prstGeom prst="rtTriangl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21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038F4-8048-42F8-976F-0EEBBB796362}"/>
              </a:ext>
            </a:extLst>
          </p:cNvPr>
          <p:cNvSpPr txBox="1"/>
          <p:nvPr/>
        </p:nvSpPr>
        <p:spPr>
          <a:xfrm>
            <a:off x="4571640" y="6033843"/>
            <a:ext cx="30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Suitability for bulk RNA-Seq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5AF5D0-AF76-415B-9774-A7545C4F456F}"/>
              </a:ext>
            </a:extLst>
          </p:cNvPr>
          <p:cNvSpPr/>
          <p:nvPr/>
        </p:nvSpPr>
        <p:spPr>
          <a:xfrm>
            <a:off x="8886996" y="2287578"/>
            <a:ext cx="2095130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Post-mortem tissues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84F32F-4C53-4853-A9E4-EF631B3BD5AB}"/>
              </a:ext>
            </a:extLst>
          </p:cNvPr>
          <p:cNvSpPr/>
          <p:nvPr/>
        </p:nvSpPr>
        <p:spPr>
          <a:xfrm>
            <a:off x="3600999" y="4158156"/>
            <a:ext cx="1720986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 lines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DB3E1C-2A9E-42BB-AF00-1FF69C6658FE}"/>
              </a:ext>
            </a:extLst>
          </p:cNvPr>
          <p:cNvSpPr/>
          <p:nvPr/>
        </p:nvSpPr>
        <p:spPr>
          <a:xfrm>
            <a:off x="2913554" y="1956115"/>
            <a:ext cx="1956952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Sorted patient cells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CC11FC-B5AC-4645-8F56-549591EFE2EE}"/>
              </a:ext>
            </a:extLst>
          </p:cNvPr>
          <p:cNvSpPr/>
          <p:nvPr/>
        </p:nvSpPr>
        <p:spPr>
          <a:xfrm>
            <a:off x="1513190" y="3167871"/>
            <a:ext cx="1956952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Clonal cell populations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E8FB7-4A81-4738-B4C0-4C2F541CD7E9}"/>
              </a:ext>
            </a:extLst>
          </p:cNvPr>
          <p:cNvSpPr/>
          <p:nvPr/>
        </p:nvSpPr>
        <p:spPr>
          <a:xfrm>
            <a:off x="9074068" y="3950759"/>
            <a:ext cx="1720987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Tumor biopsies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B6C879-926B-4789-B3E5-44BFDE666024}"/>
              </a:ext>
            </a:extLst>
          </p:cNvPr>
          <p:cNvSpPr/>
          <p:nvPr/>
        </p:nvSpPr>
        <p:spPr>
          <a:xfrm>
            <a:off x="4756066" y="2960616"/>
            <a:ext cx="1792630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Transfected cells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365AC4A-7CE2-4F99-9D36-9E4702127131}"/>
              </a:ext>
            </a:extLst>
          </p:cNvPr>
          <p:cNvSpPr/>
          <p:nvPr/>
        </p:nvSpPr>
        <p:spPr>
          <a:xfrm>
            <a:off x="6572679" y="3772592"/>
            <a:ext cx="1720986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Organoids</a:t>
            </a:r>
          </a:p>
        </p:txBody>
      </p:sp>
    </p:spTree>
    <p:extLst>
      <p:ext uri="{BB962C8B-B14F-4D97-AF65-F5344CB8AC3E}">
        <p14:creationId xmlns:p14="http://schemas.microsoft.com/office/powerpoint/2010/main" val="936462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 Seq: every cell is a unique </a:t>
            </a:r>
            <a:r>
              <a:rPr lang="en-US" i="1" dirty="0"/>
              <a:t>sample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A3A793-DD73-4A4D-98E5-682B0BFFAAE7}"/>
              </a:ext>
            </a:extLst>
          </p:cNvPr>
          <p:cNvSpPr/>
          <p:nvPr/>
        </p:nvSpPr>
        <p:spPr>
          <a:xfrm>
            <a:off x="0" y="6611779"/>
            <a:ext cx="6912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https://community.10xgenomics.com/t5/10x-Blog/Single-Cell-RNA-Seq-An-Introductory-Overview-and-Tools-for/ba-p/547</a:t>
            </a:r>
          </a:p>
        </p:txBody>
      </p:sp>
    </p:spTree>
    <p:extLst>
      <p:ext uri="{BB962C8B-B14F-4D97-AF65-F5344CB8AC3E}">
        <p14:creationId xmlns:p14="http://schemas.microsoft.com/office/powerpoint/2010/main" val="3014814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 Seq: every cell is a unique </a:t>
            </a:r>
            <a:r>
              <a:rPr lang="en-US" i="1" dirty="0"/>
              <a:t>sample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C5CBA-436C-4D6F-9BC2-0A8B554AF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" t="1934"/>
          <a:stretch/>
        </p:blipFill>
        <p:spPr>
          <a:xfrm>
            <a:off x="669524" y="1873184"/>
            <a:ext cx="10270724" cy="45853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A3A793-DD73-4A4D-98E5-682B0BFFAAE7}"/>
              </a:ext>
            </a:extLst>
          </p:cNvPr>
          <p:cNvSpPr/>
          <p:nvPr/>
        </p:nvSpPr>
        <p:spPr>
          <a:xfrm>
            <a:off x="0" y="6611779"/>
            <a:ext cx="6912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https://community.10xgenomics.com/t5/10x-Blog/Single-Cell-RNA-Seq-An-Introductory-Overview-and-Tools-for/ba-p/547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5C8416-F5D4-4779-AE08-66498D5BF5BF}"/>
              </a:ext>
            </a:extLst>
          </p:cNvPr>
          <p:cNvGrpSpPr/>
          <p:nvPr/>
        </p:nvGrpSpPr>
        <p:grpSpPr>
          <a:xfrm>
            <a:off x="1919056" y="1743749"/>
            <a:ext cx="9985899" cy="2521263"/>
            <a:chOff x="1919056" y="1743749"/>
            <a:chExt cx="9985899" cy="25212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A554A6-BCB2-4029-93A0-8616F48DD00C}"/>
                </a:ext>
              </a:extLst>
            </p:cNvPr>
            <p:cNvSpPr/>
            <p:nvPr/>
          </p:nvSpPr>
          <p:spPr>
            <a:xfrm>
              <a:off x="2974019" y="1743749"/>
              <a:ext cx="8930936" cy="25212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B2158A-7627-41F8-BB35-64E096B90CF8}"/>
                </a:ext>
              </a:extLst>
            </p:cNvPr>
            <p:cNvSpPr/>
            <p:nvPr/>
          </p:nvSpPr>
          <p:spPr>
            <a:xfrm>
              <a:off x="1919056" y="1970843"/>
              <a:ext cx="1516602" cy="852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759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C21547-113F-4493-8D46-21724627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1" y="1368032"/>
            <a:ext cx="10999237" cy="41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5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Single-cell RNA-Seq of AD brains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7E39C-D4C7-4229-A0CF-A6DB6C880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7" y="1970843"/>
            <a:ext cx="4953000" cy="38481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0CF6BB-B8EA-4C42-9A99-66D35F1C6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24" y="1877855"/>
            <a:ext cx="4425502" cy="42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07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Cells with similar genome-wide mRNA expression will cluster together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AEBC8F-DB66-4810-B8A6-2CDDBD873353}"/>
              </a:ext>
            </a:extLst>
          </p:cNvPr>
          <p:cNvSpPr/>
          <p:nvPr/>
        </p:nvSpPr>
        <p:spPr>
          <a:xfrm>
            <a:off x="5345097" y="1938569"/>
            <a:ext cx="1038688" cy="887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815A6-C937-4315-9F24-A1E240A67F84}"/>
              </a:ext>
            </a:extLst>
          </p:cNvPr>
          <p:cNvGrpSpPr/>
          <p:nvPr/>
        </p:nvGrpSpPr>
        <p:grpSpPr>
          <a:xfrm>
            <a:off x="1237475" y="1437504"/>
            <a:ext cx="9438883" cy="4654014"/>
            <a:chOff x="1450909" y="1515183"/>
            <a:chExt cx="9438883" cy="46540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375B13-F656-4B29-87A2-E50C7984B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0909" y="1515183"/>
              <a:ext cx="9012015" cy="46540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0D0020-5411-4501-AF51-936B0CB841AA}"/>
                </a:ext>
              </a:extLst>
            </p:cNvPr>
            <p:cNvSpPr/>
            <p:nvPr/>
          </p:nvSpPr>
          <p:spPr>
            <a:xfrm>
              <a:off x="10005134" y="2475815"/>
              <a:ext cx="884658" cy="56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662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10" y="-45584"/>
            <a:ext cx="11848984" cy="1325563"/>
          </a:xfrm>
        </p:spPr>
        <p:txBody>
          <a:bodyPr/>
          <a:lstStyle/>
          <a:p>
            <a:r>
              <a:rPr lang="en-US" dirty="0"/>
              <a:t>Cell-identity expression markers identify clusters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6D388-7447-4AF8-8CB7-DFF759AAE9A1}"/>
              </a:ext>
            </a:extLst>
          </p:cNvPr>
          <p:cNvGrpSpPr/>
          <p:nvPr/>
        </p:nvGrpSpPr>
        <p:grpSpPr>
          <a:xfrm>
            <a:off x="5061186" y="1299946"/>
            <a:ext cx="6292614" cy="5419819"/>
            <a:chOff x="2226873" y="1353659"/>
            <a:chExt cx="6292614" cy="5419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B759BB-F063-4AFC-B8C7-53BE4A955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78"/>
            <a:stretch/>
          </p:blipFill>
          <p:spPr>
            <a:xfrm>
              <a:off x="2633824" y="1353659"/>
              <a:ext cx="5885663" cy="54198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AEBC8F-DB66-4810-B8A6-2CDDBD873353}"/>
                </a:ext>
              </a:extLst>
            </p:cNvPr>
            <p:cNvSpPr/>
            <p:nvPr/>
          </p:nvSpPr>
          <p:spPr>
            <a:xfrm>
              <a:off x="2226873" y="2031931"/>
              <a:ext cx="1038688" cy="8877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7355787-350B-4F96-A75B-874CCC5D1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05" y="1515183"/>
            <a:ext cx="49434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66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515600" cy="1325563"/>
          </a:xfrm>
        </p:spPr>
        <p:txBody>
          <a:bodyPr/>
          <a:lstStyle/>
          <a:p>
            <a:r>
              <a:rPr lang="en-US" dirty="0"/>
              <a:t>Continuous clinical co-variates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BDBC8-8D86-4B5D-9226-AD8C62549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85" b="4722"/>
          <a:stretch/>
        </p:blipFill>
        <p:spPr>
          <a:xfrm>
            <a:off x="597985" y="1876415"/>
            <a:ext cx="11005192" cy="443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76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515600" cy="1325563"/>
          </a:xfrm>
        </p:spPr>
        <p:txBody>
          <a:bodyPr/>
          <a:lstStyle/>
          <a:p>
            <a:r>
              <a:rPr lang="en-US" dirty="0"/>
              <a:t>Analysis of DEGs by AD stage</a:t>
            </a:r>
          </a:p>
        </p:txBody>
      </p:sp>
    </p:spTree>
    <p:extLst>
      <p:ext uri="{BB962C8B-B14F-4D97-AF65-F5344CB8AC3E}">
        <p14:creationId xmlns:p14="http://schemas.microsoft.com/office/powerpoint/2010/main" val="1689633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515600" cy="1325563"/>
          </a:xfrm>
        </p:spPr>
        <p:txBody>
          <a:bodyPr/>
          <a:lstStyle/>
          <a:p>
            <a:r>
              <a:rPr lang="en-US" dirty="0"/>
              <a:t>Analysis of DEGs by AD stage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6D5A6-BC3F-4390-A9A3-83F6A12E7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"/>
          <a:stretch/>
        </p:blipFill>
        <p:spPr>
          <a:xfrm>
            <a:off x="971550" y="1269999"/>
            <a:ext cx="10248900" cy="53803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BC2F00-70BC-46D7-8625-41FAC0CB2691}"/>
              </a:ext>
            </a:extLst>
          </p:cNvPr>
          <p:cNvSpPr/>
          <p:nvPr/>
        </p:nvSpPr>
        <p:spPr>
          <a:xfrm>
            <a:off x="3759200" y="1269999"/>
            <a:ext cx="2336800" cy="5492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3FFF9E-403D-4C43-B421-F83FF5DB430E}"/>
              </a:ext>
            </a:extLst>
          </p:cNvPr>
          <p:cNvSpPr/>
          <p:nvPr/>
        </p:nvSpPr>
        <p:spPr>
          <a:xfrm>
            <a:off x="6096000" y="1282798"/>
            <a:ext cx="5124450" cy="5492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5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515600" cy="1325563"/>
          </a:xfrm>
        </p:spPr>
        <p:txBody>
          <a:bodyPr/>
          <a:lstStyle/>
          <a:p>
            <a:r>
              <a:rPr lang="en-US" dirty="0"/>
              <a:t>Analysis of DEGs by AD stage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CF9F0-3D53-4A07-8D6A-6361E865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8" y="2053791"/>
            <a:ext cx="10764203" cy="38901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5FA445-805C-47B3-AD84-E8F8F50A32FC}"/>
              </a:ext>
            </a:extLst>
          </p:cNvPr>
          <p:cNvGrpSpPr/>
          <p:nvPr/>
        </p:nvGrpSpPr>
        <p:grpSpPr>
          <a:xfrm>
            <a:off x="4450079" y="2109988"/>
            <a:ext cx="7315200" cy="4052369"/>
            <a:chOff x="4450079" y="2109988"/>
            <a:chExt cx="7315200" cy="40523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3DAD2C-F984-4846-9E63-C0C71903A7E5}"/>
                </a:ext>
              </a:extLst>
            </p:cNvPr>
            <p:cNvSpPr/>
            <p:nvPr/>
          </p:nvSpPr>
          <p:spPr>
            <a:xfrm>
              <a:off x="6095999" y="2109988"/>
              <a:ext cx="5669280" cy="4052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9C7634-63C2-4F38-8454-A157A22204A4}"/>
                </a:ext>
              </a:extLst>
            </p:cNvPr>
            <p:cNvSpPr/>
            <p:nvPr/>
          </p:nvSpPr>
          <p:spPr>
            <a:xfrm>
              <a:off x="4450079" y="3998883"/>
              <a:ext cx="3088641" cy="999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46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Sub-clustering predicts smaller cell groups within a broader cell type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AEBC8F-DB66-4810-B8A6-2CDDBD873353}"/>
              </a:ext>
            </a:extLst>
          </p:cNvPr>
          <p:cNvSpPr/>
          <p:nvPr/>
        </p:nvSpPr>
        <p:spPr>
          <a:xfrm>
            <a:off x="5345097" y="1938569"/>
            <a:ext cx="1038688" cy="887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E7404-6CBE-4093-AF98-15E95FDF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656" y="2370338"/>
            <a:ext cx="12535311" cy="38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228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4889" r="33732" b="76157"/>
          <a:stretch/>
        </p:blipFill>
        <p:spPr>
          <a:xfrm>
            <a:off x="2867486" y="1483360"/>
            <a:ext cx="5352489" cy="11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38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3" t="4889" r="33732" b="58694"/>
          <a:stretch/>
        </p:blipFill>
        <p:spPr>
          <a:xfrm>
            <a:off x="2876364" y="1483360"/>
            <a:ext cx="5343611" cy="214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646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6" t="4889" r="33732" b="38974"/>
          <a:stretch/>
        </p:blipFill>
        <p:spPr>
          <a:xfrm>
            <a:off x="2920752" y="1483360"/>
            <a:ext cx="5299223" cy="33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77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 in this workshop, the point is to learn….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71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4" t="4889" r="33732" b="28135"/>
          <a:stretch/>
        </p:blipFill>
        <p:spPr>
          <a:xfrm>
            <a:off x="2867486" y="1483360"/>
            <a:ext cx="5352489" cy="39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16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0" t="4889" r="33732" b="3974"/>
          <a:stretch/>
        </p:blipFill>
        <p:spPr>
          <a:xfrm>
            <a:off x="2823098" y="1483360"/>
            <a:ext cx="5396877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81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9" r="33732" b="3974"/>
          <a:stretch/>
        </p:blipFill>
        <p:spPr>
          <a:xfrm>
            <a:off x="2258060" y="1483360"/>
            <a:ext cx="5961916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7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889" r="2641" b="3974"/>
          <a:stretch/>
        </p:blipFill>
        <p:spPr>
          <a:xfrm>
            <a:off x="2258060" y="1483360"/>
            <a:ext cx="8759128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173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889" r="2641" b="3974"/>
          <a:stretch/>
        </p:blipFill>
        <p:spPr>
          <a:xfrm>
            <a:off x="2258060" y="1483360"/>
            <a:ext cx="8759128" cy="5374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6BE2CA-42DE-45DE-9C30-1328FFA4E9D5}"/>
              </a:ext>
            </a:extLst>
          </p:cNvPr>
          <p:cNvSpPr/>
          <p:nvPr/>
        </p:nvSpPr>
        <p:spPr>
          <a:xfrm>
            <a:off x="2885243" y="4234649"/>
            <a:ext cx="8025413" cy="594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184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F07CC-168D-42D5-9B13-29274F8B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8" y="2189482"/>
            <a:ext cx="11889285" cy="3348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Sub-clusters many AD cells show differences in gene expression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AEBC8F-DB66-4810-B8A6-2CDDBD873353}"/>
              </a:ext>
            </a:extLst>
          </p:cNvPr>
          <p:cNvSpPr/>
          <p:nvPr/>
        </p:nvSpPr>
        <p:spPr>
          <a:xfrm>
            <a:off x="352413" y="4864806"/>
            <a:ext cx="5956947" cy="77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DFBBBC-6A9F-402C-96FF-B3F6A223FCAD}"/>
              </a:ext>
            </a:extLst>
          </p:cNvPr>
          <p:cNvSpPr/>
          <p:nvPr/>
        </p:nvSpPr>
        <p:spPr>
          <a:xfrm>
            <a:off x="6182360" y="1994655"/>
            <a:ext cx="5968013" cy="413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2D1DD-4CD2-44B8-9376-0DEE3F9C4A22}"/>
              </a:ext>
            </a:extLst>
          </p:cNvPr>
          <p:cNvSpPr txBox="1"/>
          <p:nvPr/>
        </p:nvSpPr>
        <p:spPr>
          <a:xfrm>
            <a:off x="1015999" y="1809989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AD population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86EB3-4724-49E8-BAC4-DF06640F8F1F}"/>
              </a:ext>
            </a:extLst>
          </p:cNvPr>
          <p:cNvSpPr txBox="1"/>
          <p:nvPr/>
        </p:nvSpPr>
        <p:spPr>
          <a:xfrm>
            <a:off x="3575726" y="1815070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AD population</a:t>
            </a:r>
          </a:p>
        </p:txBody>
      </p:sp>
    </p:spTree>
    <p:extLst>
      <p:ext uri="{BB962C8B-B14F-4D97-AF65-F5344CB8AC3E}">
        <p14:creationId xmlns:p14="http://schemas.microsoft.com/office/powerpoint/2010/main" val="1953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F07CC-168D-42D5-9B13-29274F8B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8" y="2189482"/>
            <a:ext cx="11889285" cy="3348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Sub-clusters many AD cells show differences in gene 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2D1DD-4CD2-44B8-9376-0DEE3F9C4A22}"/>
              </a:ext>
            </a:extLst>
          </p:cNvPr>
          <p:cNvSpPr txBox="1"/>
          <p:nvPr/>
        </p:nvSpPr>
        <p:spPr>
          <a:xfrm>
            <a:off x="1015999" y="1809989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AD population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86EB3-4724-49E8-BAC4-DF06640F8F1F}"/>
              </a:ext>
            </a:extLst>
          </p:cNvPr>
          <p:cNvSpPr txBox="1"/>
          <p:nvPr/>
        </p:nvSpPr>
        <p:spPr>
          <a:xfrm>
            <a:off x="3575726" y="1815070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AD population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E7496-F550-461C-BDD8-2DC070CA4F14}"/>
              </a:ext>
            </a:extLst>
          </p:cNvPr>
          <p:cNvSpPr/>
          <p:nvPr/>
        </p:nvSpPr>
        <p:spPr>
          <a:xfrm>
            <a:off x="1337074" y="5033640"/>
            <a:ext cx="678157" cy="26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258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F07CC-168D-42D5-9B13-29274F8B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8" y="2189482"/>
            <a:ext cx="11889285" cy="3348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Sub-clusters many AD cells show differences in gene expression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2D1DD-4CD2-44B8-9376-0DEE3F9C4A22}"/>
              </a:ext>
            </a:extLst>
          </p:cNvPr>
          <p:cNvSpPr txBox="1"/>
          <p:nvPr/>
        </p:nvSpPr>
        <p:spPr>
          <a:xfrm>
            <a:off x="1015999" y="1809989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AD population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86EB3-4724-49E8-BAC4-DF06640F8F1F}"/>
              </a:ext>
            </a:extLst>
          </p:cNvPr>
          <p:cNvSpPr txBox="1"/>
          <p:nvPr/>
        </p:nvSpPr>
        <p:spPr>
          <a:xfrm>
            <a:off x="3575726" y="1815070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AD population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884C25-6F51-49D0-B697-127F235A145F}"/>
              </a:ext>
            </a:extLst>
          </p:cNvPr>
          <p:cNvSpPr/>
          <p:nvPr/>
        </p:nvSpPr>
        <p:spPr>
          <a:xfrm>
            <a:off x="918344" y="5220071"/>
            <a:ext cx="528715" cy="195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E7496-F550-461C-BDD8-2DC070CA4F14}"/>
              </a:ext>
            </a:extLst>
          </p:cNvPr>
          <p:cNvSpPr/>
          <p:nvPr/>
        </p:nvSpPr>
        <p:spPr>
          <a:xfrm>
            <a:off x="1337074" y="5033640"/>
            <a:ext cx="678157" cy="26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014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Predicted oligodendrocyte AD sub-cluster confirmed by IHC</a:t>
            </a:r>
          </a:p>
        </p:txBody>
      </p:sp>
    </p:spTree>
    <p:extLst>
      <p:ext uri="{BB962C8B-B14F-4D97-AF65-F5344CB8AC3E}">
        <p14:creationId xmlns:p14="http://schemas.microsoft.com/office/powerpoint/2010/main" val="9267100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3B4AD-C147-420A-87C9-479E818C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853"/>
            <a:ext cx="12192000" cy="4629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Predicted oligodendrocyte AD sub-cluster confirmed by IHC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7870BB-3E98-426B-808F-D210209C8962}"/>
              </a:ext>
            </a:extLst>
          </p:cNvPr>
          <p:cNvSpPr/>
          <p:nvPr/>
        </p:nvSpPr>
        <p:spPr>
          <a:xfrm>
            <a:off x="6096000" y="1489202"/>
            <a:ext cx="6096000" cy="534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8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C3C2F2-52E4-415F-856A-8A9E9780DA84}"/>
              </a:ext>
            </a:extLst>
          </p:cNvPr>
          <p:cNvSpPr txBox="1"/>
          <p:nvPr/>
        </p:nvSpPr>
        <p:spPr>
          <a:xfrm>
            <a:off x="3017465" y="3136612"/>
            <a:ext cx="6157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roadway" panose="04040905080B02020502" pitchFamily="82" charset="0"/>
              </a:rPr>
              <a:t>Single cell RNA-Sequencing</a:t>
            </a:r>
          </a:p>
        </p:txBody>
      </p:sp>
    </p:spTree>
    <p:extLst>
      <p:ext uri="{BB962C8B-B14F-4D97-AF65-F5344CB8AC3E}">
        <p14:creationId xmlns:p14="http://schemas.microsoft.com/office/powerpoint/2010/main" val="20675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35CB9-CAFF-4623-A655-13EE15D18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1" y="1368032"/>
            <a:ext cx="10999237" cy="412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13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0C21547-113F-4493-8D46-21724627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1" y="1368032"/>
            <a:ext cx="10999237" cy="41219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9EF83F-FB3D-4B04-A60E-752A399D95EF}"/>
              </a:ext>
            </a:extLst>
          </p:cNvPr>
          <p:cNvCxnSpPr/>
          <p:nvPr/>
        </p:nvCxnSpPr>
        <p:spPr>
          <a:xfrm>
            <a:off x="683581" y="2166151"/>
            <a:ext cx="102980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4A5E59-8ADB-4D07-B724-F3350F17F6E6}"/>
              </a:ext>
            </a:extLst>
          </p:cNvPr>
          <p:cNvCxnSpPr>
            <a:cxnSpLocks/>
          </p:cNvCxnSpPr>
          <p:nvPr/>
        </p:nvCxnSpPr>
        <p:spPr>
          <a:xfrm>
            <a:off x="683581" y="2673657"/>
            <a:ext cx="17489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27B1B2-24B1-474E-ACC7-8B2EB851EEE5}"/>
              </a:ext>
            </a:extLst>
          </p:cNvPr>
          <p:cNvSpPr txBox="1"/>
          <p:nvPr/>
        </p:nvSpPr>
        <p:spPr>
          <a:xfrm>
            <a:off x="2690918" y="2529828"/>
            <a:ext cx="8052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Getting into Nature with basically just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0756977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51D314E-5647-41D7-B7D8-C31119029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5" y="230820"/>
            <a:ext cx="3868264" cy="208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43DFB6-D4F8-49B4-8CBB-09F7FED4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59" y="373892"/>
            <a:ext cx="4359676" cy="31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5D47C2D-1AC2-431B-A0F0-A89BE9641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99"/>
          <a:stretch/>
        </p:blipFill>
        <p:spPr bwMode="auto">
          <a:xfrm>
            <a:off x="142310" y="2700784"/>
            <a:ext cx="3319981" cy="331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1B1F7E1-95E4-40C1-83CE-B2E9E276C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86" b="67516"/>
          <a:stretch/>
        </p:blipFill>
        <p:spPr bwMode="auto">
          <a:xfrm>
            <a:off x="4299934" y="2420032"/>
            <a:ext cx="2347069" cy="186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3E916-EA32-46A5-9D7C-73B85CDBC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127" y="4341419"/>
            <a:ext cx="4973559" cy="2082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04C21-8748-43E6-B51E-DB090D917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5281" y="3984201"/>
            <a:ext cx="2924409" cy="1944421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74120FB-C467-4F2A-B977-EABCD949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29" y="299968"/>
            <a:ext cx="3452697" cy="194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FD69A6-B033-4333-843C-997154ED9FAC}"/>
              </a:ext>
            </a:extLst>
          </p:cNvPr>
          <p:cNvSpPr txBox="1"/>
          <p:nvPr/>
        </p:nvSpPr>
        <p:spPr>
          <a:xfrm>
            <a:off x="32698" y="6482580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https://satijalab.org/seurat/articles/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202243-8CF3-4AB7-BF36-FB0AF24A3395}"/>
              </a:ext>
            </a:extLst>
          </p:cNvPr>
          <p:cNvSpPr txBox="1"/>
          <p:nvPr/>
        </p:nvSpPr>
        <p:spPr>
          <a:xfrm>
            <a:off x="3957081" y="6550223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Miller, H.E.; Gorthi, A.; Bassani, N.; Lawrence, L.A.; Iskra, B.S.; Bishop, A.J.R. Reconstruction of Ewing Sarcoma Developmental Context from Mass-Scale Transcriptomics Reveals Characteristics of EWSR1-FLI1 Permissibility.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Cancers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7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948. https://doi.org/10.3390/cancers12040948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042032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37C6-C347-48D2-9AE4-BC43113E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Single Cell Workflow</a:t>
            </a:r>
          </a:p>
        </p:txBody>
      </p:sp>
    </p:spTree>
    <p:extLst>
      <p:ext uri="{BB962C8B-B14F-4D97-AF65-F5344CB8AC3E}">
        <p14:creationId xmlns:p14="http://schemas.microsoft.com/office/powerpoint/2010/main" val="3747054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3583830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5124" name="Picture 4" descr="Image result for R language  logo">
            <a:extLst>
              <a:ext uri="{FF2B5EF4-FFF2-40B4-BE49-F238E27FC236}">
                <a16:creationId xmlns:a16="http://schemas.microsoft.com/office/drawing/2014/main" id="{B3217A16-487A-49B8-BF83-2E81A8736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5235"/>
          <a:stretch/>
        </p:blipFill>
        <p:spPr bwMode="auto">
          <a:xfrm>
            <a:off x="365012" y="3002433"/>
            <a:ext cx="2168198" cy="12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419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5124" name="Picture 4" descr="Image result for R language  logo">
            <a:extLst>
              <a:ext uri="{FF2B5EF4-FFF2-40B4-BE49-F238E27FC236}">
                <a16:creationId xmlns:a16="http://schemas.microsoft.com/office/drawing/2014/main" id="{B3217A16-487A-49B8-BF83-2E81A8736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5235"/>
          <a:stretch/>
        </p:blipFill>
        <p:spPr bwMode="auto">
          <a:xfrm>
            <a:off x="228599" y="2584881"/>
            <a:ext cx="2168198" cy="127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FBAB293-4D57-4BB2-A244-B99333FB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81" y="4290964"/>
            <a:ext cx="8724250" cy="191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172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5A88EB-C2F9-4C28-A084-3429B91A2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" y="904522"/>
            <a:ext cx="11336332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748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41290271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F07FC3-B52E-47F8-8908-A160BD0D9B68}"/>
              </a:ext>
            </a:extLst>
          </p:cNvPr>
          <p:cNvSpPr txBox="1"/>
          <p:nvPr/>
        </p:nvSpPr>
        <p:spPr>
          <a:xfrm>
            <a:off x="661531" y="3942083"/>
            <a:ext cx="6796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have been provided….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The count matrices from Cell Ranger</a:t>
            </a:r>
          </a:p>
          <a:p>
            <a:pPr marL="342900" indent="-342900">
              <a:buAutoNum type="arabicPeriod"/>
            </a:pPr>
            <a:r>
              <a:rPr lang="en-US" sz="2800" dirty="0"/>
              <a:t>A script for loading the data</a:t>
            </a:r>
          </a:p>
        </p:txBody>
      </p:sp>
    </p:spTree>
    <p:extLst>
      <p:ext uri="{BB962C8B-B14F-4D97-AF65-F5344CB8AC3E}">
        <p14:creationId xmlns:p14="http://schemas.microsoft.com/office/powerpoint/2010/main" val="380212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g. 5">
            <a:extLst>
              <a:ext uri="{FF2B5EF4-FFF2-40B4-BE49-F238E27FC236}">
                <a16:creationId xmlns:a16="http://schemas.microsoft.com/office/drawing/2014/main" id="{DB576FF0-A090-45C1-BD06-5E349A848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0" y="93215"/>
            <a:ext cx="4314899" cy="66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B0DD3EDB-7395-46FC-BB72-A08AC8999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1"/>
          <a:stretch/>
        </p:blipFill>
        <p:spPr bwMode="auto">
          <a:xfrm>
            <a:off x="5312426" y="1039367"/>
            <a:ext cx="5893106" cy="525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B06CE-0887-4712-A13A-80511B86B999}"/>
              </a:ext>
            </a:extLst>
          </p:cNvPr>
          <p:cNvSpPr txBox="1"/>
          <p:nvPr/>
        </p:nvSpPr>
        <p:spPr>
          <a:xfrm>
            <a:off x="5180444" y="264478"/>
            <a:ext cx="6157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roadway" panose="04040905080B02020502" pitchFamily="82" charset="0"/>
              </a:rPr>
              <a:t>Single cell RNA-Sequencing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342D2-DD5E-4877-8AD7-27C06AD34173}"/>
              </a:ext>
            </a:extLst>
          </p:cNvPr>
          <p:cNvSpPr txBox="1"/>
          <p:nvPr/>
        </p:nvSpPr>
        <p:spPr>
          <a:xfrm>
            <a:off x="5312426" y="6488668"/>
            <a:ext cx="5333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The Tabula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-apple-system"/>
              </a:rPr>
              <a:t>Muris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 Consortium., Overall coordination.,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-apple-system"/>
              </a:rPr>
              <a:t>Schaum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, N.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 Single-cell transcriptomics of 20 mouse organs creates a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Tabula 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-apple-system"/>
              </a:rPr>
              <a:t>Muris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-apple-system"/>
              </a:rPr>
              <a:t>Nature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900" b="1" i="0" dirty="0">
                <a:solidFill>
                  <a:srgbClr val="222222"/>
                </a:solidFill>
                <a:effectLst/>
                <a:latin typeface="-apple-system"/>
              </a:rPr>
              <a:t>562, 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-apple-system"/>
              </a:rPr>
              <a:t>367–372 (2018). https://doi.org/10.1038/s41586-018-0590-4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977628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F07FC3-B52E-47F8-8908-A160BD0D9B68}"/>
              </a:ext>
            </a:extLst>
          </p:cNvPr>
          <p:cNvSpPr txBox="1"/>
          <p:nvPr/>
        </p:nvSpPr>
        <p:spPr>
          <a:xfrm>
            <a:off x="661531" y="3942083"/>
            <a:ext cx="6796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have been provided….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b="1" dirty="0"/>
              <a:t>The count matrices from Cell Ranger</a:t>
            </a:r>
          </a:p>
          <a:p>
            <a:pPr marL="342900" indent="-342900">
              <a:buAutoNum type="arabicPeriod"/>
            </a:pPr>
            <a:r>
              <a:rPr lang="en-US" sz="2800" dirty="0"/>
              <a:t>A script for loading the data</a:t>
            </a:r>
          </a:p>
        </p:txBody>
      </p:sp>
    </p:spTree>
    <p:extLst>
      <p:ext uri="{BB962C8B-B14F-4D97-AF65-F5344CB8AC3E}">
        <p14:creationId xmlns:p14="http://schemas.microsoft.com/office/powerpoint/2010/main" val="25234390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634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scRNA</a:t>
            </a:r>
            <a:r>
              <a:rPr lang="en-US" sz="2800" b="1" dirty="0"/>
              <a:t>-Seq Downstream Analysis Workflow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53CE8-2E18-442F-A238-2793B2874732}"/>
              </a:ext>
            </a:extLst>
          </p:cNvPr>
          <p:cNvGrpSpPr/>
          <p:nvPr/>
        </p:nvGrpSpPr>
        <p:grpSpPr>
          <a:xfrm>
            <a:off x="228599" y="1083792"/>
            <a:ext cx="11734801" cy="2078507"/>
            <a:chOff x="76199" y="1083792"/>
            <a:chExt cx="11867355" cy="19186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1D12E-3DD0-4183-AC90-0E563F02FAB0}"/>
                </a:ext>
              </a:extLst>
            </p:cNvPr>
            <p:cNvSpPr/>
            <p:nvPr/>
          </p:nvSpPr>
          <p:spPr>
            <a:xfrm>
              <a:off x="1786455" y="1205451"/>
              <a:ext cx="620388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QC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6CE39D2-7AF1-4AEF-A34B-E118CAE0D6A5}"/>
                </a:ext>
              </a:extLst>
            </p:cNvPr>
            <p:cNvSpPr/>
            <p:nvPr/>
          </p:nvSpPr>
          <p:spPr>
            <a:xfrm>
              <a:off x="2588350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A4F90-23D1-48D7-B123-5B990264B208}"/>
                </a:ext>
              </a:extLst>
            </p:cNvPr>
            <p:cNvSpPr/>
            <p:nvPr/>
          </p:nvSpPr>
          <p:spPr>
            <a:xfrm>
              <a:off x="3087183" y="1083792"/>
              <a:ext cx="116988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Normalize &amp; Scale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0EB02D-4BAC-485E-A814-A2E5A3E6E760}"/>
                </a:ext>
              </a:extLst>
            </p:cNvPr>
            <p:cNvSpPr/>
            <p:nvPr/>
          </p:nvSpPr>
          <p:spPr>
            <a:xfrm>
              <a:off x="7236476" y="1083792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Clustering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82C4BD8-C848-4E37-BAF6-39B4E07183F8}"/>
                </a:ext>
              </a:extLst>
            </p:cNvPr>
            <p:cNvSpPr/>
            <p:nvPr/>
          </p:nvSpPr>
          <p:spPr>
            <a:xfrm>
              <a:off x="673436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F4B13E-B15C-4656-8F5D-08FB166BF706}"/>
                </a:ext>
              </a:extLst>
            </p:cNvPr>
            <p:cNvSpPr/>
            <p:nvPr/>
          </p:nvSpPr>
          <p:spPr>
            <a:xfrm>
              <a:off x="9534663" y="1083793"/>
              <a:ext cx="2408891" cy="1917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Advanced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Marker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Type Identification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Sub-clustering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Trajectories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Cell Cycle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>
                  <a:solidFill>
                    <a:schemeClr val="tx1"/>
                  </a:solidFill>
                </a:rPr>
                <a:t>Cluster DGE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A442013-E6B1-43EA-ACF6-249A7267C2A2}"/>
                </a:ext>
              </a:extLst>
            </p:cNvPr>
            <p:cNvSpPr/>
            <p:nvPr/>
          </p:nvSpPr>
          <p:spPr>
            <a:xfrm>
              <a:off x="4431102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E57BA6-5E53-4A2E-B9D7-D611F112AFD8}"/>
                </a:ext>
              </a:extLst>
            </p:cNvPr>
            <p:cNvSpPr/>
            <p:nvPr/>
          </p:nvSpPr>
          <p:spPr>
            <a:xfrm>
              <a:off x="4933757" y="1083792"/>
              <a:ext cx="1619097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PCA &amp; Nearest Neighbor Graph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56833327-1A8B-4F8D-BEC6-C2A8FB241058}"/>
                </a:ext>
              </a:extLst>
            </p:cNvPr>
            <p:cNvSpPr/>
            <p:nvPr/>
          </p:nvSpPr>
          <p:spPr>
            <a:xfrm>
              <a:off x="9032761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65C4D6-47D3-4FB9-8ECF-7BE7BEBB73D3}"/>
                </a:ext>
              </a:extLst>
            </p:cNvPr>
            <p:cNvSpPr/>
            <p:nvPr/>
          </p:nvSpPr>
          <p:spPr>
            <a:xfrm>
              <a:off x="7243441" y="2198707"/>
              <a:ext cx="1615288" cy="8037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Low Dimensional Embedding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E510180-B63D-4299-AB70-1B4F9725CEA6}"/>
                </a:ext>
              </a:extLst>
            </p:cNvPr>
            <p:cNvSpPr/>
            <p:nvPr/>
          </p:nvSpPr>
          <p:spPr>
            <a:xfrm rot="2700000">
              <a:off x="6749787" y="2108098"/>
              <a:ext cx="318934" cy="18013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7BBE2C3-DD1A-4C47-8169-681A5FF248A0}"/>
                </a:ext>
              </a:extLst>
            </p:cNvPr>
            <p:cNvSpPr/>
            <p:nvPr/>
          </p:nvSpPr>
          <p:spPr>
            <a:xfrm>
              <a:off x="9032761" y="2506881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E0D8FA-7F1D-4BC5-A527-65845C49A3BD}"/>
                </a:ext>
              </a:extLst>
            </p:cNvPr>
            <p:cNvSpPr/>
            <p:nvPr/>
          </p:nvSpPr>
          <p:spPr>
            <a:xfrm>
              <a:off x="76199" y="1205450"/>
              <a:ext cx="1034591" cy="560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Load 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AC097B6-DBFD-4510-83B7-F6B3D7B28B13}"/>
                </a:ext>
              </a:extLst>
            </p:cNvPr>
            <p:cNvSpPr/>
            <p:nvPr/>
          </p:nvSpPr>
          <p:spPr>
            <a:xfrm>
              <a:off x="1299773" y="1392996"/>
              <a:ext cx="310008" cy="18532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F07FC3-B52E-47F8-8908-A160BD0D9B68}"/>
              </a:ext>
            </a:extLst>
          </p:cNvPr>
          <p:cNvSpPr txBox="1"/>
          <p:nvPr/>
        </p:nvSpPr>
        <p:spPr>
          <a:xfrm>
            <a:off x="661531" y="3942083"/>
            <a:ext cx="67965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have been provided….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The count matrices from Cell Ranger</a:t>
            </a:r>
          </a:p>
          <a:p>
            <a:pPr marL="342900" indent="-342900">
              <a:buAutoNum type="arabicPeriod"/>
            </a:pPr>
            <a:r>
              <a:rPr lang="en-US" sz="2800" b="1" dirty="0"/>
              <a:t>A script for loading the data</a:t>
            </a:r>
          </a:p>
        </p:txBody>
      </p:sp>
    </p:spTree>
    <p:extLst>
      <p:ext uri="{BB962C8B-B14F-4D97-AF65-F5344CB8AC3E}">
        <p14:creationId xmlns:p14="http://schemas.microsoft.com/office/powerpoint/2010/main" val="41653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344170-8EA7-4CCB-9FF9-C8BB26B8A547}"/>
              </a:ext>
            </a:extLst>
          </p:cNvPr>
          <p:cNvSpPr txBox="1"/>
          <p:nvPr/>
        </p:nvSpPr>
        <p:spPr>
          <a:xfrm>
            <a:off x="1488876" y="2028616"/>
            <a:ext cx="92142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Seurat getting started demo: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Clone the repo for this workshop:</a:t>
            </a:r>
          </a:p>
          <a:p>
            <a:pPr algn="ctr"/>
            <a:endParaRPr lang="en-US" sz="3200" dirty="0"/>
          </a:p>
          <a:p>
            <a:pPr algn="ctr"/>
            <a:r>
              <a:rPr lang="en-US" sz="1600" dirty="0">
                <a:latin typeface="Consolas" panose="020B0609020204030204" pitchFamily="49" charset="0"/>
              </a:rPr>
              <a:t>git clone https://github.com/bigbioinformatics/single_cell_rna_seq_workshop.git</a:t>
            </a:r>
          </a:p>
        </p:txBody>
      </p:sp>
    </p:spTree>
    <p:extLst>
      <p:ext uri="{BB962C8B-B14F-4D97-AF65-F5344CB8AC3E}">
        <p14:creationId xmlns:p14="http://schemas.microsoft.com/office/powerpoint/2010/main" val="14693628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344170-8EA7-4CCB-9FF9-C8BB26B8A547}"/>
              </a:ext>
            </a:extLst>
          </p:cNvPr>
          <p:cNvSpPr txBox="1"/>
          <p:nvPr/>
        </p:nvSpPr>
        <p:spPr>
          <a:xfrm>
            <a:off x="1488876" y="2028616"/>
            <a:ext cx="92142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Seurat getting started demo: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Open the </a:t>
            </a:r>
            <a:r>
              <a:rPr lang="en-US" sz="3200" dirty="0">
                <a:latin typeface="Consolas" panose="020B0609020204030204" pitchFamily="49" charset="0"/>
              </a:rPr>
              <a:t>.</a:t>
            </a:r>
            <a:r>
              <a:rPr lang="en-US" sz="3200" dirty="0" err="1">
                <a:latin typeface="Consolas" panose="020B0609020204030204" pitchFamily="49" charset="0"/>
              </a:rPr>
              <a:t>Rproj</a:t>
            </a:r>
            <a:r>
              <a:rPr lang="en-US" sz="3200" dirty="0"/>
              <a:t> file for Module #1 in RStudio</a:t>
            </a:r>
          </a:p>
        </p:txBody>
      </p:sp>
    </p:spTree>
    <p:extLst>
      <p:ext uri="{BB962C8B-B14F-4D97-AF65-F5344CB8AC3E}">
        <p14:creationId xmlns:p14="http://schemas.microsoft.com/office/powerpoint/2010/main" val="327980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2206</Words>
  <Application>Microsoft Office PowerPoint</Application>
  <PresentationFormat>Widescreen</PresentationFormat>
  <Paragraphs>435</Paragraphs>
  <Slides>93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-apple-system</vt:lpstr>
      <vt:lpstr>Arial</vt:lpstr>
      <vt:lpstr>Broadway</vt:lpstr>
      <vt:lpstr>Calibri</vt:lpstr>
      <vt:lpstr>Calibri Light</vt:lpstr>
      <vt:lpstr>Consolas</vt:lpstr>
      <vt:lpstr>Office Theme</vt:lpstr>
      <vt:lpstr>Bioinformatics Bootcamp</vt:lpstr>
      <vt:lpstr>Workshop Orientation</vt:lpstr>
      <vt:lpstr>Why a workshop?</vt:lpstr>
      <vt:lpstr>Why a workshop?</vt:lpstr>
      <vt:lpstr>Why a workshop?</vt:lpstr>
      <vt:lpstr>Why a workshop?</vt:lpstr>
      <vt:lpstr>Why a workshop?</vt:lpstr>
      <vt:lpstr>PowerPoint Presentation</vt:lpstr>
      <vt:lpstr>PowerPoint Presentation</vt:lpstr>
      <vt:lpstr>Learning goals and objectives</vt:lpstr>
      <vt:lpstr>Learning goals and objectives</vt:lpstr>
      <vt:lpstr>Learning goals and objectives</vt:lpstr>
      <vt:lpstr>Learning goals and objectives</vt:lpstr>
      <vt:lpstr>Learning goals and objectives</vt:lpstr>
      <vt:lpstr>Learning goals and objectives</vt:lpstr>
      <vt:lpstr>Learning goals and objectives</vt:lpstr>
      <vt:lpstr>PowerPoint Presentation</vt:lpstr>
      <vt:lpstr>PowerPoint Presentation</vt:lpstr>
      <vt:lpstr>Workshop Structure</vt:lpstr>
      <vt:lpstr>Workshop Structure</vt:lpstr>
      <vt:lpstr>Workshop Structure</vt:lpstr>
      <vt:lpstr>How to succeed in this workshop</vt:lpstr>
      <vt:lpstr>How to succeed in this workshop</vt:lpstr>
      <vt:lpstr>How to succeed in this workshop</vt:lpstr>
      <vt:lpstr>About BIG club</vt:lpstr>
      <vt:lpstr>Background</vt:lpstr>
      <vt:lpstr>mRNA holds the answers</vt:lpstr>
      <vt:lpstr>mRNA holds the answers</vt:lpstr>
      <vt:lpstr>mRNA holds the answers</vt:lpstr>
      <vt:lpstr>mRNA holds the answers</vt:lpstr>
      <vt:lpstr>mRNA holds the answers</vt:lpstr>
      <vt:lpstr>mRNA holds the answers</vt:lpstr>
      <vt:lpstr>RNA-Sequencing steps</vt:lpstr>
      <vt:lpstr>RNA-Sequencing steps</vt:lpstr>
      <vt:lpstr>PowerPoint Presentation</vt:lpstr>
      <vt:lpstr>PowerPoint Presentation</vt:lpstr>
      <vt:lpstr>RNA-Sequencing steps</vt:lpstr>
      <vt:lpstr>RNA-Sequencing steps</vt:lpstr>
      <vt:lpstr>RNA-seq alignment</vt:lpstr>
      <vt:lpstr>RNA-Seq detects splicing</vt:lpstr>
      <vt:lpstr>PowerPoint Presentation</vt:lpstr>
      <vt:lpstr>PowerPoint Presentation</vt:lpstr>
      <vt:lpstr>PowerPoint Presentation</vt:lpstr>
      <vt:lpstr>The Gene Count Matrix</vt:lpstr>
      <vt:lpstr>The Gene Count Matrix</vt:lpstr>
      <vt:lpstr>The Gene Count Matrix</vt:lpstr>
      <vt:lpstr>The Gene Count Matrix</vt:lpstr>
      <vt:lpstr>The Gene Count Matrix</vt:lpstr>
      <vt:lpstr>The Gene Count Matrix</vt:lpstr>
      <vt:lpstr>The Gene Count Matrix</vt:lpstr>
      <vt:lpstr>The Gene Count Matrix</vt:lpstr>
      <vt:lpstr>RNA-Seq can detect changes between samples</vt:lpstr>
      <vt:lpstr>RNA-Seq can detect changes between samples</vt:lpstr>
      <vt:lpstr>RNA-Seq can detect changes between samples</vt:lpstr>
      <vt:lpstr>RNA sequencing cannot resolve heterogeneity within complex samples</vt:lpstr>
      <vt:lpstr>Single-cell RNA Seq: every cell is a unique sample</vt:lpstr>
      <vt:lpstr>Single-cell RNA Seq: every cell is a unique sample</vt:lpstr>
      <vt:lpstr>PowerPoint Presentation</vt:lpstr>
      <vt:lpstr>Single-cell RNA-Seq of AD brains</vt:lpstr>
      <vt:lpstr>Cells with similar genome-wide mRNA expression will cluster together</vt:lpstr>
      <vt:lpstr>Cell-identity expression markers identify clusters</vt:lpstr>
      <vt:lpstr>Continuous clinical co-variates</vt:lpstr>
      <vt:lpstr>Analysis of DEGs by AD stage</vt:lpstr>
      <vt:lpstr>Analysis of DEGs by AD stage</vt:lpstr>
      <vt:lpstr>Analysis of DEGs by AD stage</vt:lpstr>
      <vt:lpstr>Sub-clustering predicts smaller cell groups within a broader cell type 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form based on the disease status and sex of patients</vt:lpstr>
      <vt:lpstr>Sub-clusters many AD cells show differences in gene expression</vt:lpstr>
      <vt:lpstr>Sub-clusters many AD cells show differences in gene expression</vt:lpstr>
      <vt:lpstr>Sub-clusters many AD cells show differences in gene expression</vt:lpstr>
      <vt:lpstr>Predicted oligodendrocyte AD sub-cluster confirmed by IHC</vt:lpstr>
      <vt:lpstr>Predicted oligodendrocyte AD sub-cluster confirmed by IHC</vt:lpstr>
      <vt:lpstr>PowerPoint Presentation</vt:lpstr>
      <vt:lpstr>PowerPoint Presentation</vt:lpstr>
      <vt:lpstr>PowerPoint Presentation</vt:lpstr>
      <vt:lpstr>The Single Cell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#1</dc:title>
  <dc:creator>Henry Miller</dc:creator>
  <cp:lastModifiedBy>Henry Miller</cp:lastModifiedBy>
  <cp:revision>47</cp:revision>
  <dcterms:created xsi:type="dcterms:W3CDTF">2021-01-04T23:26:15Z</dcterms:created>
  <dcterms:modified xsi:type="dcterms:W3CDTF">2021-02-10T00:15:09Z</dcterms:modified>
</cp:coreProperties>
</file>